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5"/>
  </p:sldMasterIdLst>
  <p:notesMasterIdLst>
    <p:notesMasterId r:id="rId79"/>
  </p:notesMasterIdLst>
  <p:handoutMasterIdLst>
    <p:handoutMasterId r:id="rId80"/>
  </p:handoutMasterIdLst>
  <p:sldIdLst>
    <p:sldId id="289" r:id="rId6"/>
    <p:sldId id="290" r:id="rId7"/>
    <p:sldId id="291" r:id="rId8"/>
    <p:sldId id="367" r:id="rId9"/>
    <p:sldId id="366" r:id="rId10"/>
    <p:sldId id="368" r:id="rId11"/>
    <p:sldId id="371" r:id="rId12"/>
    <p:sldId id="369" r:id="rId13"/>
    <p:sldId id="372" r:id="rId14"/>
    <p:sldId id="375" r:id="rId15"/>
    <p:sldId id="374" r:id="rId16"/>
    <p:sldId id="373" r:id="rId17"/>
    <p:sldId id="377" r:id="rId18"/>
    <p:sldId id="378" r:id="rId19"/>
    <p:sldId id="379" r:id="rId20"/>
    <p:sldId id="380" r:id="rId21"/>
    <p:sldId id="370" r:id="rId22"/>
    <p:sldId id="381" r:id="rId23"/>
    <p:sldId id="382" r:id="rId24"/>
    <p:sldId id="383" r:id="rId25"/>
    <p:sldId id="384" r:id="rId26"/>
    <p:sldId id="385" r:id="rId27"/>
    <p:sldId id="386" r:id="rId28"/>
    <p:sldId id="439" r:id="rId29"/>
    <p:sldId id="387" r:id="rId30"/>
    <p:sldId id="388" r:id="rId31"/>
    <p:sldId id="390" r:id="rId32"/>
    <p:sldId id="391" r:id="rId33"/>
    <p:sldId id="389" r:id="rId34"/>
    <p:sldId id="398" r:id="rId35"/>
    <p:sldId id="397" r:id="rId36"/>
    <p:sldId id="400" r:id="rId37"/>
    <p:sldId id="401" r:id="rId38"/>
    <p:sldId id="402" r:id="rId39"/>
    <p:sldId id="403" r:id="rId40"/>
    <p:sldId id="404" r:id="rId41"/>
    <p:sldId id="405" r:id="rId42"/>
    <p:sldId id="406" r:id="rId43"/>
    <p:sldId id="407" r:id="rId44"/>
    <p:sldId id="408" r:id="rId45"/>
    <p:sldId id="409" r:id="rId46"/>
    <p:sldId id="410" r:id="rId47"/>
    <p:sldId id="411" r:id="rId48"/>
    <p:sldId id="412" r:id="rId49"/>
    <p:sldId id="413" r:id="rId50"/>
    <p:sldId id="414" r:id="rId51"/>
    <p:sldId id="415" r:id="rId52"/>
    <p:sldId id="416" r:id="rId53"/>
    <p:sldId id="417" r:id="rId54"/>
    <p:sldId id="418" r:id="rId55"/>
    <p:sldId id="419" r:id="rId56"/>
    <p:sldId id="420" r:id="rId57"/>
    <p:sldId id="441" r:id="rId58"/>
    <p:sldId id="421" r:id="rId59"/>
    <p:sldId id="422" r:id="rId60"/>
    <p:sldId id="423" r:id="rId61"/>
    <p:sldId id="424" r:id="rId62"/>
    <p:sldId id="425" r:id="rId63"/>
    <p:sldId id="426" r:id="rId64"/>
    <p:sldId id="427" r:id="rId65"/>
    <p:sldId id="393" r:id="rId66"/>
    <p:sldId id="399" r:id="rId67"/>
    <p:sldId id="392" r:id="rId68"/>
    <p:sldId id="429" r:id="rId69"/>
    <p:sldId id="431" r:id="rId70"/>
    <p:sldId id="432" r:id="rId71"/>
    <p:sldId id="428" r:id="rId72"/>
    <p:sldId id="435" r:id="rId73"/>
    <p:sldId id="436" r:id="rId74"/>
    <p:sldId id="437" r:id="rId75"/>
    <p:sldId id="438" r:id="rId76"/>
    <p:sldId id="442" r:id="rId77"/>
    <p:sldId id="443" r:id="rId78"/>
  </p:sldIdLst>
  <p:sldSz cx="9144000" cy="6858000" type="screen4x3"/>
  <p:notesSz cx="6797675" cy="9926638"/>
  <p:defaultTextStyle>
    <a:defPPr>
      <a:defRPr lang="en-GB"/>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modifyVerifier cryptProviderType="rsaFull" cryptAlgorithmClass="hash" cryptAlgorithmType="typeAny" cryptAlgorithmSid="4" spinCount="100000" saltData="lmKxI3L/vca0Bi2bwFs2xg==" hashData="wnBDvd80c1Q/oogBEW7RvgOpfTA="/>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54" autoAdjust="0"/>
    <p:restoredTop sz="76296" autoAdjust="0"/>
  </p:normalViewPr>
  <p:slideViewPr>
    <p:cSldViewPr snapToGrid="0" snapToObjects="1">
      <p:cViewPr>
        <p:scale>
          <a:sx n="75" d="100"/>
          <a:sy n="75" d="100"/>
        </p:scale>
        <p:origin x="-1224" y="-28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63" d="100"/>
          <a:sy n="63" d="100"/>
        </p:scale>
        <p:origin x="-2898" y="-102"/>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64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1"/>
            <a:ext cx="2946400" cy="496412"/>
          </a:xfrm>
          <a:prstGeom prst="rect">
            <a:avLst/>
          </a:prstGeom>
        </p:spPr>
        <p:txBody>
          <a:bodyPr vert="horz" lIns="91440" tIns="45720" rIns="91440" bIns="45720" rtlCol="0"/>
          <a:lstStyle>
            <a:lvl1pPr algn="r">
              <a:defRPr sz="1200"/>
            </a:lvl1pPr>
          </a:lstStyle>
          <a:p>
            <a:fld id="{D087DCFB-C5DE-4E2D-A468-C3F9EC17D5C5}" type="datetimeFigureOut">
              <a:rPr lang="en-GB" smtClean="0"/>
              <a:pPr/>
              <a:t>10/03/2015</a:t>
            </a:fld>
            <a:endParaRPr lang="en-GB"/>
          </a:p>
        </p:txBody>
      </p:sp>
      <p:sp>
        <p:nvSpPr>
          <p:cNvPr id="4" name="Footer Placeholder 3"/>
          <p:cNvSpPr>
            <a:spLocks noGrp="1"/>
          </p:cNvSpPr>
          <p:nvPr>
            <p:ph type="ftr" sz="quarter" idx="2"/>
          </p:nvPr>
        </p:nvSpPr>
        <p:spPr>
          <a:xfrm>
            <a:off x="0" y="9428630"/>
            <a:ext cx="2946400" cy="49641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630"/>
            <a:ext cx="2946400" cy="496411"/>
          </a:xfrm>
          <a:prstGeom prst="rect">
            <a:avLst/>
          </a:prstGeom>
        </p:spPr>
        <p:txBody>
          <a:bodyPr vert="horz" lIns="91440" tIns="45720" rIns="91440" bIns="45720" rtlCol="0" anchor="b"/>
          <a:lstStyle>
            <a:lvl1pPr algn="r">
              <a:defRPr sz="1200"/>
            </a:lvl1pPr>
          </a:lstStyle>
          <a:p>
            <a:fld id="{B19F0817-F73F-4DB0-B9DD-DA5E036FA114}" type="slidenum">
              <a:rPr lang="en-GB" smtClean="0"/>
              <a:pPr/>
              <a:t>‹#›</a:t>
            </a:fld>
            <a:endParaRPr lang="en-GB"/>
          </a:p>
        </p:txBody>
      </p:sp>
    </p:spTree>
    <p:extLst>
      <p:ext uri="{BB962C8B-B14F-4D97-AF65-F5344CB8AC3E}">
        <p14:creationId xmlns:p14="http://schemas.microsoft.com/office/powerpoint/2010/main" val="34691346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64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1"/>
            <a:ext cx="2946400" cy="496412"/>
          </a:xfrm>
          <a:prstGeom prst="rect">
            <a:avLst/>
          </a:prstGeom>
        </p:spPr>
        <p:txBody>
          <a:bodyPr vert="horz" lIns="91440" tIns="45720" rIns="91440" bIns="45720" rtlCol="0"/>
          <a:lstStyle>
            <a:lvl1pPr algn="r">
              <a:defRPr sz="1200"/>
            </a:lvl1pPr>
          </a:lstStyle>
          <a:p>
            <a:fld id="{3500F1D7-6A3F-43E4-9DBA-4762DA2120F2}" type="datetimeFigureOut">
              <a:rPr lang="en-GB" smtClean="0"/>
              <a:pPr/>
              <a:t>10/03/2015</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5113"/>
            <a:ext cx="5438775" cy="4467706"/>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630"/>
            <a:ext cx="2946400"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8630"/>
            <a:ext cx="2946400" cy="496411"/>
          </a:xfrm>
          <a:prstGeom prst="rect">
            <a:avLst/>
          </a:prstGeom>
        </p:spPr>
        <p:txBody>
          <a:bodyPr vert="horz" lIns="91440" tIns="45720" rIns="91440" bIns="45720" rtlCol="0" anchor="b"/>
          <a:lstStyle>
            <a:lvl1pPr algn="r">
              <a:defRPr sz="1200"/>
            </a:lvl1pPr>
          </a:lstStyle>
          <a:p>
            <a:fld id="{98055286-2640-4854-A921-823BA7D2A0F0}" type="slidenum">
              <a:rPr lang="en-GB" smtClean="0"/>
              <a:pPr/>
              <a:t>‹#›</a:t>
            </a:fld>
            <a:endParaRPr lang="en-GB"/>
          </a:p>
        </p:txBody>
      </p:sp>
    </p:spTree>
    <p:extLst>
      <p:ext uri="{BB962C8B-B14F-4D97-AF65-F5344CB8AC3E}">
        <p14:creationId xmlns:p14="http://schemas.microsoft.com/office/powerpoint/2010/main" val="637406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Presentation pretty much speaks for itself.  Hazards not included are </a:t>
            </a:r>
            <a:r>
              <a:rPr lang="en-GB" smtClean="0"/>
              <a:t>keeping children and animals </a:t>
            </a:r>
            <a:r>
              <a:rPr lang="en-GB" dirty="0" smtClean="0"/>
              <a:t>out of the spray area and considerations regarding the weather.</a:t>
            </a:r>
          </a:p>
          <a:p>
            <a:endParaRPr lang="en-GB" dirty="0" smtClean="0"/>
          </a:p>
          <a:p>
            <a:r>
              <a:rPr lang="en-GB" dirty="0" smtClean="0"/>
              <a:t>This very much focusses on the operator exposure and you must emphasise that there are many other ways pesticides can damage things and people: consumers, animals, environment to name </a:t>
            </a:r>
            <a:r>
              <a:rPr lang="en-GB" smtClean="0"/>
              <a:t>a few,</a:t>
            </a:r>
            <a:r>
              <a:rPr lang="en-GB" baseline="0" smtClean="0"/>
              <a:t>  this will be covered in a class exercise later in the training.</a:t>
            </a:r>
          </a:p>
          <a:p>
            <a:endParaRPr lang="en-GB" baseline="0" smtClean="0"/>
          </a:p>
          <a:p>
            <a:r>
              <a:rPr lang="en-GB" baseline="0" smtClean="0"/>
              <a:t>PPE in this picture is lacking.</a:t>
            </a:r>
            <a:endParaRPr lang="en-GB" dirty="0" smtClean="0"/>
          </a:p>
        </p:txBody>
      </p:sp>
      <p:sp>
        <p:nvSpPr>
          <p:cNvPr id="4" name="Slide Number Placeholder 3"/>
          <p:cNvSpPr>
            <a:spLocks noGrp="1"/>
          </p:cNvSpPr>
          <p:nvPr>
            <p:ph type="sldNum" sz="quarter" idx="10"/>
          </p:nvPr>
        </p:nvSpPr>
        <p:spPr/>
        <p:txBody>
          <a:bodyPr/>
          <a:lstStyle/>
          <a:p>
            <a:fld id="{98055286-2640-4854-A921-823BA7D2A0F0}" type="slidenum">
              <a:rPr lang="en-GB" smtClean="0"/>
              <a:pPr/>
              <a:t>1</a:t>
            </a:fld>
            <a:endParaRPr lang="en-GB" dirty="0"/>
          </a:p>
        </p:txBody>
      </p:sp>
    </p:spTree>
    <p:extLst>
      <p:ext uri="{BB962C8B-B14F-4D97-AF65-F5344CB8AC3E}">
        <p14:creationId xmlns:p14="http://schemas.microsoft.com/office/powerpoint/2010/main" val="3121035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20</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21</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22</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23</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24</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25</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26</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27</a:t>
            </a:fld>
            <a:endParaRPr lang="en-GB"/>
          </a:p>
        </p:txBody>
      </p:sp>
    </p:spTree>
    <p:extLst>
      <p:ext uri="{BB962C8B-B14F-4D97-AF65-F5344CB8AC3E}">
        <p14:creationId xmlns:p14="http://schemas.microsoft.com/office/powerpoint/2010/main" val="3901542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29</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30</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smtClean="0"/>
              <a:t>Judge from students’ reactions how fast they are noting answers and determine how to </a:t>
            </a:r>
            <a:r>
              <a:rPr lang="en-GB" smtClean="0"/>
              <a:t>proceed.  Don’t expect the</a:t>
            </a:r>
            <a:r>
              <a:rPr lang="en-GB" baseline="0" smtClean="0"/>
              <a:t> trainees to write down every single one.  Some of the “errors” such as pouring from a height are rather difficult.</a:t>
            </a:r>
            <a:endParaRPr lang="en-GB" dirty="0" smtClean="0"/>
          </a:p>
        </p:txBody>
      </p:sp>
      <p:sp>
        <p:nvSpPr>
          <p:cNvPr id="63492"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defRPr/>
            </a:pPr>
            <a:fld id="{4E05EC2E-D86C-4EAE-94DC-774DF2B3B6BE}" type="slidenum">
              <a:rPr lang="en-GB" sz="1200" smtClean="0"/>
              <a:pPr eaLnBrk="1" hangingPunct="1">
                <a:defRPr/>
              </a:pPr>
              <a:t>2</a:t>
            </a:fld>
            <a:endParaRPr lang="en-GB" sz="120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42</a:t>
            </a:fld>
            <a:endParaRPr lang="en-GB"/>
          </a:p>
        </p:txBody>
      </p:sp>
    </p:spTree>
    <p:extLst>
      <p:ext uri="{BB962C8B-B14F-4D97-AF65-F5344CB8AC3E}">
        <p14:creationId xmlns:p14="http://schemas.microsoft.com/office/powerpoint/2010/main" val="3857462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43</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44</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45</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47</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48</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49</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50</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51</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52</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8055286-2640-4854-A921-823BA7D2A0F0}" type="slidenum">
              <a:rPr lang="en-GB" smtClean="0"/>
              <a:pPr/>
              <a:t>4</a:t>
            </a:fld>
            <a:endParaRPr lang="en-GB"/>
          </a:p>
        </p:txBody>
      </p:sp>
    </p:spTree>
    <p:extLst>
      <p:ext uri="{BB962C8B-B14F-4D97-AF65-F5344CB8AC3E}">
        <p14:creationId xmlns:p14="http://schemas.microsoft.com/office/powerpoint/2010/main" val="1040565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53</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54</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It is very tempting to do this but should avoided at all costs. Using clean water will help to prevent blockages</a:t>
            </a:r>
          </a:p>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55</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Storage in food containers is not acceptable</a:t>
            </a:r>
          </a:p>
        </p:txBody>
      </p:sp>
      <p:sp>
        <p:nvSpPr>
          <p:cNvPr id="4" name="Slide Number Placeholder 3"/>
          <p:cNvSpPr>
            <a:spLocks noGrp="1"/>
          </p:cNvSpPr>
          <p:nvPr>
            <p:ph type="sldNum" sz="quarter" idx="10"/>
          </p:nvPr>
        </p:nvSpPr>
        <p:spPr/>
        <p:txBody>
          <a:bodyPr/>
          <a:lstStyle/>
          <a:p>
            <a:fld id="{98055286-2640-4854-A921-823BA7D2A0F0}" type="slidenum">
              <a:rPr lang="en-GB" smtClean="0"/>
              <a:pPr/>
              <a:t>56</a:t>
            </a:fld>
            <a:endParaRPr lang="en-GB"/>
          </a:p>
        </p:txBody>
      </p:sp>
    </p:spTree>
    <p:extLst>
      <p:ext uri="{BB962C8B-B14F-4D97-AF65-F5344CB8AC3E}">
        <p14:creationId xmlns:p14="http://schemas.microsoft.com/office/powerpoint/2010/main" val="39015429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 cautious</a:t>
            </a:r>
            <a:r>
              <a:rPr lang="en-GB" baseline="0" dirty="0" smtClean="0"/>
              <a:t> of similar labels on chemical and food packages</a:t>
            </a:r>
          </a:p>
          <a:p>
            <a:r>
              <a:rPr lang="en-GB" baseline="0" dirty="0" smtClean="0"/>
              <a:t>(another </a:t>
            </a:r>
            <a:r>
              <a:rPr lang="en-GB" baseline="0" smtClean="0"/>
              <a:t>reason NOT to store </a:t>
            </a:r>
            <a:r>
              <a:rPr lang="en-GB" baseline="0" dirty="0" smtClean="0"/>
              <a:t>chemicals and food </a:t>
            </a:r>
            <a:r>
              <a:rPr lang="en-GB" baseline="0" smtClean="0"/>
              <a:t>in the same place)</a:t>
            </a:r>
            <a:endParaRPr lang="en-GB" dirty="0" smtClean="0"/>
          </a:p>
        </p:txBody>
      </p:sp>
      <p:sp>
        <p:nvSpPr>
          <p:cNvPr id="4" name="Slide Number Placeholder 3"/>
          <p:cNvSpPr>
            <a:spLocks noGrp="1"/>
          </p:cNvSpPr>
          <p:nvPr>
            <p:ph type="sldNum" sz="quarter" idx="10"/>
          </p:nvPr>
        </p:nvSpPr>
        <p:spPr/>
        <p:txBody>
          <a:bodyPr/>
          <a:lstStyle/>
          <a:p>
            <a:fld id="{98055286-2640-4854-A921-823BA7D2A0F0}" type="slidenum">
              <a:rPr lang="en-GB" smtClean="0"/>
              <a:pPr/>
              <a:t>57</a:t>
            </a:fld>
            <a:endParaRPr lang="en-GB"/>
          </a:p>
        </p:txBody>
      </p:sp>
    </p:spTree>
    <p:extLst>
      <p:ext uri="{BB962C8B-B14F-4D97-AF65-F5344CB8AC3E}">
        <p14:creationId xmlns:p14="http://schemas.microsoft.com/office/powerpoint/2010/main" val="39015429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Pouring from height is not a good idea either.</a:t>
            </a:r>
          </a:p>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58</a:t>
            </a:fld>
            <a:endParaRPr lang="en-GB"/>
          </a:p>
        </p:txBody>
      </p:sp>
    </p:spTree>
    <p:extLst>
      <p:ext uri="{BB962C8B-B14F-4D97-AF65-F5344CB8AC3E}">
        <p14:creationId xmlns:p14="http://schemas.microsoft.com/office/powerpoint/2010/main" val="17433716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59</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recommend that the pesticide containers are washed out at least three times and then burnt on a bonfire. Do not produce a smouldering </a:t>
            </a:r>
            <a:r>
              <a:rPr lang="en-GB" dirty="0" err="1" smtClean="0"/>
              <a:t>smokey</a:t>
            </a:r>
            <a:r>
              <a:rPr lang="en-GB" dirty="0" smtClean="0"/>
              <a:t> burning plastic fire. Avoid inhaling the smoke when you do burn them.</a:t>
            </a:r>
          </a:p>
          <a:p>
            <a:endParaRPr lang="en-GB" dirty="0" smtClean="0"/>
          </a:p>
          <a:p>
            <a:r>
              <a:rPr lang="en-GB" dirty="0" smtClean="0"/>
              <a:t>In the UK they are recycled although burning was the recommended method of disposal until a few years ago. If recycling facilities do exist (genuine recycling and not just washed out and sold for water transport) then use them.</a:t>
            </a:r>
          </a:p>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60</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Boots are essential to keep</a:t>
            </a:r>
            <a:r>
              <a:rPr lang="en-GB" baseline="0" smtClean="0"/>
              <a:t> the chemicals off your feet.</a:t>
            </a:r>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62</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Gloves are useful to prevent accidental </a:t>
            </a:r>
            <a:r>
              <a:rPr lang="en-GB" dirty="0" err="1" smtClean="0"/>
              <a:t>esposure</a:t>
            </a:r>
            <a:r>
              <a:rPr lang="en-GB" dirty="0" smtClean="0"/>
              <a:t> on the hands but make sure they are washed </a:t>
            </a:r>
            <a:r>
              <a:rPr lang="en-GB" smtClean="0"/>
              <a:t>regularly.  These gloves are not ideal as they are absorbent</a:t>
            </a:r>
            <a:r>
              <a:rPr lang="en-GB" baseline="0" smtClean="0"/>
              <a:t>.</a:t>
            </a:r>
            <a:endParaRPr lang="en-GB" dirty="0" smtClean="0"/>
          </a:p>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63</a:t>
            </a:fld>
            <a:endParaRPr lang="en-GB"/>
          </a:p>
        </p:txBody>
      </p:sp>
    </p:spTree>
    <p:extLst>
      <p:ext uri="{BB962C8B-B14F-4D97-AF65-F5344CB8AC3E}">
        <p14:creationId xmlns:p14="http://schemas.microsoft.com/office/powerpoint/2010/main" val="346352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13</a:t>
            </a:fld>
            <a:endParaRPr lang="en-GB"/>
          </a:p>
        </p:txBody>
      </p:sp>
    </p:spTree>
    <p:extLst>
      <p:ext uri="{BB962C8B-B14F-4D97-AF65-F5344CB8AC3E}">
        <p14:creationId xmlns:p14="http://schemas.microsoft.com/office/powerpoint/2010/main" val="38574621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would hope that in many countries is would be the minimum amount of protection that farmers would use. This does not give adequate protection  but is much better than is used in many </a:t>
            </a:r>
            <a:r>
              <a:rPr lang="en-GB" smtClean="0"/>
              <a:t>cases.</a:t>
            </a:r>
          </a:p>
          <a:p>
            <a:endParaRPr lang="en-GB" smtClean="0"/>
          </a:p>
          <a:p>
            <a:r>
              <a:rPr lang="en-GB" smtClean="0"/>
              <a:t>It is important</a:t>
            </a:r>
            <a:r>
              <a:rPr lang="en-GB" baseline="0" smtClean="0"/>
              <a:t> to indicate that safetyware can give  a false sense of security.  You should not attempt to justify using the safety equipment by exposing yourself to more risk.  This sound obvious but it is very common.  Exercise on this coming up on the </a:t>
            </a:r>
            <a:r>
              <a:rPr lang="en-GB" i="1" baseline="0" smtClean="0"/>
              <a:t>hazards</a:t>
            </a:r>
            <a:r>
              <a:rPr lang="en-GB" baseline="0" smtClean="0"/>
              <a:t> of PPE</a:t>
            </a:r>
            <a:endParaRPr lang="en-GB" dirty="0" smtClean="0"/>
          </a:p>
        </p:txBody>
      </p:sp>
      <p:sp>
        <p:nvSpPr>
          <p:cNvPr id="4" name="Slide Number Placeholder 3"/>
          <p:cNvSpPr>
            <a:spLocks noGrp="1"/>
          </p:cNvSpPr>
          <p:nvPr>
            <p:ph type="sldNum" sz="quarter" idx="10"/>
          </p:nvPr>
        </p:nvSpPr>
        <p:spPr/>
        <p:txBody>
          <a:bodyPr/>
          <a:lstStyle/>
          <a:p>
            <a:fld id="{98055286-2640-4854-A921-823BA7D2A0F0}" type="slidenum">
              <a:rPr lang="en-GB" smtClean="0"/>
              <a:pPr/>
              <a:t>64</a:t>
            </a:fld>
            <a:endParaRPr lang="en-GB"/>
          </a:p>
        </p:txBody>
      </p:sp>
    </p:spTree>
    <p:extLst>
      <p:ext uri="{BB962C8B-B14F-4D97-AF65-F5344CB8AC3E}">
        <p14:creationId xmlns:p14="http://schemas.microsoft.com/office/powerpoint/2010/main" val="38857203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65</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mtClean="0"/>
              <a:t>The UK and many other</a:t>
            </a:r>
            <a:r>
              <a:rPr lang="en-GB" baseline="0" smtClean="0"/>
              <a:t> countries </a:t>
            </a:r>
            <a:r>
              <a:rPr lang="en-GB" smtClean="0"/>
              <a:t> have very strict</a:t>
            </a:r>
            <a:r>
              <a:rPr lang="en-GB" baseline="0" smtClean="0"/>
              <a:t> rules on the safety equipment that must be worn when applying pesticides.</a:t>
            </a:r>
          </a:p>
          <a:p>
            <a:endParaRPr lang="en-GB" baseline="0" smtClean="0"/>
          </a:p>
          <a:p>
            <a:r>
              <a:rPr lang="en-GB" baseline="0" smtClean="0"/>
              <a:t>This is to show what kind of equipment could be used to achieve maximum protection.</a:t>
            </a:r>
            <a:endParaRPr lang="en-GB"/>
          </a:p>
        </p:txBody>
      </p:sp>
      <p:sp>
        <p:nvSpPr>
          <p:cNvPr id="4" name="Slide Number Placeholder 3"/>
          <p:cNvSpPr>
            <a:spLocks noGrp="1"/>
          </p:cNvSpPr>
          <p:nvPr>
            <p:ph type="sldNum" sz="quarter" idx="10"/>
          </p:nvPr>
        </p:nvSpPr>
        <p:spPr/>
        <p:txBody>
          <a:bodyPr/>
          <a:lstStyle/>
          <a:p>
            <a:fld id="{98055286-2640-4854-A921-823BA7D2A0F0}" type="slidenum">
              <a:rPr lang="en-GB" smtClean="0"/>
              <a:pPr/>
              <a:t>66</a:t>
            </a:fld>
            <a:endParaRPr lang="en-GB"/>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67</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mtClean="0"/>
              <a:t>These gloves</a:t>
            </a:r>
            <a:r>
              <a:rPr lang="en-GB" baseline="0" smtClean="0"/>
              <a:t> are high gauntlet gloves and are water proof.  They offer the operator protection.</a:t>
            </a:r>
            <a:endParaRPr lang="en-GB"/>
          </a:p>
        </p:txBody>
      </p:sp>
      <p:sp>
        <p:nvSpPr>
          <p:cNvPr id="4" name="Slide Number Placeholder 3"/>
          <p:cNvSpPr>
            <a:spLocks noGrp="1"/>
          </p:cNvSpPr>
          <p:nvPr>
            <p:ph type="sldNum" sz="quarter" idx="10"/>
          </p:nvPr>
        </p:nvSpPr>
        <p:spPr/>
        <p:txBody>
          <a:bodyPr/>
          <a:lstStyle/>
          <a:p>
            <a:fld id="{98055286-2640-4854-A921-823BA7D2A0F0}" type="slidenum">
              <a:rPr lang="en-GB" smtClean="0"/>
              <a:pPr/>
              <a:t>68</a:t>
            </a:fld>
            <a:endParaRPr lang="en-GB"/>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Face mask and respirator is probably a bit too much</a:t>
            </a:r>
            <a:r>
              <a:rPr lang="en-GB" baseline="0" smtClean="0"/>
              <a:t> even for UK but it may be applicable in some cases.</a:t>
            </a:r>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69</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It is a good idea to use an</a:t>
            </a:r>
            <a:r>
              <a:rPr lang="en-GB" baseline="0" smtClean="0"/>
              <a:t>  apron when handling the concentrate chemcials.</a:t>
            </a:r>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70</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Hot</a:t>
            </a:r>
            <a:r>
              <a:rPr lang="en-GB" baseline="0" smtClean="0"/>
              <a:t> and uncomfortable but it does protect the operator from the chemical. It does not protect those around him.</a:t>
            </a:r>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71</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obtain permission to use this presentation</a:t>
            </a:r>
            <a:r>
              <a:rPr lang="en-GB" baseline="0" dirty="0" smtClean="0"/>
              <a:t> or any of its components, please contact plantwise@cabi.org</a:t>
            </a:r>
          </a:p>
        </p:txBody>
      </p:sp>
      <p:sp>
        <p:nvSpPr>
          <p:cNvPr id="4" name="Slide Number Placeholder 3"/>
          <p:cNvSpPr>
            <a:spLocks noGrp="1"/>
          </p:cNvSpPr>
          <p:nvPr>
            <p:ph type="sldNum" sz="quarter" idx="10"/>
          </p:nvPr>
        </p:nvSpPr>
        <p:spPr/>
        <p:txBody>
          <a:bodyPr/>
          <a:lstStyle/>
          <a:p>
            <a:fld id="{98055286-2640-4854-A921-823BA7D2A0F0}" type="slidenum">
              <a:rPr lang="en-GB" smtClean="0"/>
              <a:pPr/>
              <a:t>72</a:t>
            </a:fld>
            <a:endParaRPr lang="en-GB"/>
          </a:p>
        </p:txBody>
      </p:sp>
    </p:spTree>
    <p:extLst>
      <p:ext uri="{BB962C8B-B14F-4D97-AF65-F5344CB8AC3E}">
        <p14:creationId xmlns:p14="http://schemas.microsoft.com/office/powerpoint/2010/main" val="13275776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obtain permission to use this presentation</a:t>
            </a:r>
            <a:r>
              <a:rPr lang="en-GB" baseline="0" dirty="0" smtClean="0"/>
              <a:t> or any of its components, please contact plantwise@cabi.org</a:t>
            </a:r>
          </a:p>
        </p:txBody>
      </p:sp>
      <p:sp>
        <p:nvSpPr>
          <p:cNvPr id="4" name="Slide Number Placeholder 3"/>
          <p:cNvSpPr>
            <a:spLocks noGrp="1"/>
          </p:cNvSpPr>
          <p:nvPr>
            <p:ph type="sldNum" sz="quarter" idx="10"/>
          </p:nvPr>
        </p:nvSpPr>
        <p:spPr/>
        <p:txBody>
          <a:bodyPr/>
          <a:lstStyle/>
          <a:p>
            <a:fld id="{98055286-2640-4854-A921-823BA7D2A0F0}" type="slidenum">
              <a:rPr lang="en-GB" smtClean="0"/>
              <a:pPr/>
              <a:t>73</a:t>
            </a:fld>
            <a:endParaRPr lang="en-GB"/>
          </a:p>
        </p:txBody>
      </p:sp>
    </p:spTree>
    <p:extLst>
      <p:ext uri="{BB962C8B-B14F-4D97-AF65-F5344CB8AC3E}">
        <p14:creationId xmlns:p14="http://schemas.microsoft.com/office/powerpoint/2010/main" val="1327577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14</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15</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Bending over with a knapsack</a:t>
            </a:r>
            <a:r>
              <a:rPr lang="en-GB" baseline="0" smtClean="0"/>
              <a:t> sprayer is not a good thing to do but </a:t>
            </a:r>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16</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18</a:t>
            </a:fld>
            <a:endParaRPr lang="en-GB"/>
          </a:p>
        </p:txBody>
      </p:sp>
    </p:spTree>
    <p:extLst>
      <p:ext uri="{BB962C8B-B14F-4D97-AF65-F5344CB8AC3E}">
        <p14:creationId xmlns:p14="http://schemas.microsoft.com/office/powerpoint/2010/main" val="323873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055286-2640-4854-A921-823BA7D2A0F0}" type="slidenum">
              <a:rPr lang="en-GB" smtClean="0"/>
              <a:pPr/>
              <a:t>19</a:t>
            </a:fld>
            <a:endParaRPr lang="en-GB"/>
          </a:p>
        </p:txBody>
      </p:sp>
    </p:spTree>
    <p:extLst>
      <p:ext uri="{BB962C8B-B14F-4D97-AF65-F5344CB8AC3E}">
        <p14:creationId xmlns:p14="http://schemas.microsoft.com/office/powerpoint/2010/main" val="3238737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FULL_PIC">
    <p:spTree>
      <p:nvGrpSpPr>
        <p:cNvPr id="1" name=""/>
        <p:cNvGrpSpPr/>
        <p:nvPr/>
      </p:nvGrpSpPr>
      <p:grpSpPr>
        <a:xfrm>
          <a:off x="0" y="0"/>
          <a:ext cx="0" cy="0"/>
          <a:chOff x="0" y="0"/>
          <a:chExt cx="0" cy="0"/>
        </a:xfrm>
      </p:grpSpPr>
      <p:sp>
        <p:nvSpPr>
          <p:cNvPr id="8" name="Picture Placeholder 5"/>
          <p:cNvSpPr>
            <a:spLocks noGrp="1"/>
          </p:cNvSpPr>
          <p:nvPr>
            <p:ph type="pic" sz="quarter" idx="10"/>
          </p:nvPr>
        </p:nvSpPr>
        <p:spPr>
          <a:xfrm>
            <a:off x="0" y="0"/>
            <a:ext cx="9144000" cy="6597440"/>
          </a:xfrm>
        </p:spPr>
        <p:txBody>
          <a:bodyPr/>
          <a:lstStyle/>
          <a:p>
            <a:r>
              <a:rPr lang="en-US" smtClean="0"/>
              <a:t>Click icon to add picture</a:t>
            </a:r>
            <a:endParaRPr lang="en-GB"/>
          </a:p>
        </p:txBody>
      </p:sp>
      <p:grpSp>
        <p:nvGrpSpPr>
          <p:cNvPr id="2" name="Group 1"/>
          <p:cNvGrpSpPr/>
          <p:nvPr/>
        </p:nvGrpSpPr>
        <p:grpSpPr>
          <a:xfrm>
            <a:off x="-317486" y="454159"/>
            <a:ext cx="1505016" cy="670828"/>
            <a:chOff x="-317486" y="454159"/>
            <a:chExt cx="1505016" cy="670828"/>
          </a:xfrm>
        </p:grpSpPr>
        <p:sp>
          <p:nvSpPr>
            <p:cNvPr id="5" name="TextBox 4"/>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7" name="Picture 6"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grpSp>
        <p:nvGrpSpPr>
          <p:cNvPr id="6" name="Group 5"/>
          <p:cNvGrpSpPr/>
          <p:nvPr/>
        </p:nvGrpSpPr>
        <p:grpSpPr>
          <a:xfrm>
            <a:off x="-317486" y="454159"/>
            <a:ext cx="1505016" cy="670828"/>
            <a:chOff x="-317486" y="454159"/>
            <a:chExt cx="1505016" cy="670828"/>
          </a:xfrm>
        </p:grpSpPr>
        <p:sp>
          <p:nvSpPr>
            <p:cNvPr id="9" name="TextBox 8"/>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10" name="Picture 9"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grpSp>
        <p:nvGrpSpPr>
          <p:cNvPr id="11" name="Group 10"/>
          <p:cNvGrpSpPr/>
          <p:nvPr userDrawn="1"/>
        </p:nvGrpSpPr>
        <p:grpSpPr>
          <a:xfrm>
            <a:off x="-317486" y="454159"/>
            <a:ext cx="1505016" cy="670828"/>
            <a:chOff x="-317486" y="454159"/>
            <a:chExt cx="1505016" cy="670828"/>
          </a:xfrm>
        </p:grpSpPr>
        <p:sp>
          <p:nvSpPr>
            <p:cNvPr id="12" name="TextBox 11"/>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13" name="Picture 12"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spTree>
    <p:extLst>
      <p:ext uri="{BB962C8B-B14F-4D97-AF65-F5344CB8AC3E}">
        <p14:creationId xmlns:p14="http://schemas.microsoft.com/office/powerpoint/2010/main" val="3192369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PIC">
    <p:spTree>
      <p:nvGrpSpPr>
        <p:cNvPr id="1" name=""/>
        <p:cNvGrpSpPr/>
        <p:nvPr/>
      </p:nvGrpSpPr>
      <p:grpSpPr>
        <a:xfrm>
          <a:off x="0" y="0"/>
          <a:ext cx="0" cy="0"/>
          <a:chOff x="0" y="0"/>
          <a:chExt cx="0" cy="0"/>
        </a:xfrm>
      </p:grpSpPr>
      <p:sp>
        <p:nvSpPr>
          <p:cNvPr id="8" name="Picture Placeholder 5"/>
          <p:cNvSpPr>
            <a:spLocks noGrp="1"/>
          </p:cNvSpPr>
          <p:nvPr>
            <p:ph type="pic" sz="quarter" idx="10"/>
          </p:nvPr>
        </p:nvSpPr>
        <p:spPr>
          <a:xfrm>
            <a:off x="481073" y="1557338"/>
            <a:ext cx="3882647" cy="4820864"/>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16" name="Picture Placeholder 5"/>
          <p:cNvSpPr>
            <a:spLocks noGrp="1"/>
          </p:cNvSpPr>
          <p:nvPr>
            <p:ph type="pic" sz="quarter" idx="13"/>
          </p:nvPr>
        </p:nvSpPr>
        <p:spPr>
          <a:xfrm>
            <a:off x="4841152" y="1557338"/>
            <a:ext cx="3864729" cy="4820864"/>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grpSp>
        <p:nvGrpSpPr>
          <p:cNvPr id="2" name="Group 1"/>
          <p:cNvGrpSpPr/>
          <p:nvPr/>
        </p:nvGrpSpPr>
        <p:grpSpPr>
          <a:xfrm>
            <a:off x="-317486" y="454159"/>
            <a:ext cx="1505016" cy="670828"/>
            <a:chOff x="-317486" y="454159"/>
            <a:chExt cx="1505016" cy="670828"/>
          </a:xfrm>
        </p:grpSpPr>
        <p:sp>
          <p:nvSpPr>
            <p:cNvPr id="5" name="TextBox 4"/>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7" name="Picture 6"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grpSp>
        <p:nvGrpSpPr>
          <p:cNvPr id="9" name="Group 8"/>
          <p:cNvGrpSpPr/>
          <p:nvPr/>
        </p:nvGrpSpPr>
        <p:grpSpPr>
          <a:xfrm>
            <a:off x="-317486" y="454159"/>
            <a:ext cx="1505016" cy="670828"/>
            <a:chOff x="-317486" y="454159"/>
            <a:chExt cx="1505016" cy="670828"/>
          </a:xfrm>
        </p:grpSpPr>
        <p:sp>
          <p:nvSpPr>
            <p:cNvPr id="10" name="TextBox 9"/>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11" name="Picture 10"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grpSp>
        <p:nvGrpSpPr>
          <p:cNvPr id="12" name="Group 11"/>
          <p:cNvGrpSpPr/>
          <p:nvPr userDrawn="1"/>
        </p:nvGrpSpPr>
        <p:grpSpPr>
          <a:xfrm>
            <a:off x="-317486" y="454159"/>
            <a:ext cx="1505016" cy="670828"/>
            <a:chOff x="-317486" y="454159"/>
            <a:chExt cx="1505016" cy="670828"/>
          </a:xfrm>
        </p:grpSpPr>
        <p:sp>
          <p:nvSpPr>
            <p:cNvPr id="13" name="TextBox 12"/>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14" name="Picture 13"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spTree>
    <p:extLst>
      <p:ext uri="{BB962C8B-B14F-4D97-AF65-F5344CB8AC3E}">
        <p14:creationId xmlns:p14="http://schemas.microsoft.com/office/powerpoint/2010/main" val="109673527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PIC">
    <p:spTree>
      <p:nvGrpSpPr>
        <p:cNvPr id="1" name=""/>
        <p:cNvGrpSpPr/>
        <p:nvPr/>
      </p:nvGrpSpPr>
      <p:grpSpPr>
        <a:xfrm>
          <a:off x="0" y="0"/>
          <a:ext cx="0" cy="0"/>
          <a:chOff x="0" y="0"/>
          <a:chExt cx="0" cy="0"/>
        </a:xfrm>
      </p:grpSpPr>
      <p:sp>
        <p:nvSpPr>
          <p:cNvPr id="12" name="Picture Placeholder 5"/>
          <p:cNvSpPr>
            <a:spLocks noGrp="1"/>
          </p:cNvSpPr>
          <p:nvPr>
            <p:ph type="pic" sz="quarter" idx="14"/>
          </p:nvPr>
        </p:nvSpPr>
        <p:spPr>
          <a:xfrm>
            <a:off x="4841151" y="4180906"/>
            <a:ext cx="3864729" cy="2197295"/>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8" name="Picture Placeholder 5"/>
          <p:cNvSpPr>
            <a:spLocks noGrp="1"/>
          </p:cNvSpPr>
          <p:nvPr>
            <p:ph type="pic" sz="quarter" idx="10"/>
          </p:nvPr>
        </p:nvSpPr>
        <p:spPr>
          <a:xfrm>
            <a:off x="481073" y="1557338"/>
            <a:ext cx="3882647" cy="4820864"/>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16" name="Picture Placeholder 5"/>
          <p:cNvSpPr>
            <a:spLocks noGrp="1"/>
          </p:cNvSpPr>
          <p:nvPr>
            <p:ph type="pic" sz="quarter" idx="13"/>
          </p:nvPr>
        </p:nvSpPr>
        <p:spPr>
          <a:xfrm>
            <a:off x="4841152" y="1557338"/>
            <a:ext cx="3864729" cy="2197295"/>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grpSp>
        <p:nvGrpSpPr>
          <p:cNvPr id="2" name="Group 1"/>
          <p:cNvGrpSpPr/>
          <p:nvPr/>
        </p:nvGrpSpPr>
        <p:grpSpPr>
          <a:xfrm>
            <a:off x="-317486" y="454159"/>
            <a:ext cx="1505016" cy="670828"/>
            <a:chOff x="-317486" y="454159"/>
            <a:chExt cx="1505016" cy="670828"/>
          </a:xfrm>
        </p:grpSpPr>
        <p:sp>
          <p:nvSpPr>
            <p:cNvPr id="5" name="TextBox 4"/>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7" name="Picture 6"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grpSp>
        <p:nvGrpSpPr>
          <p:cNvPr id="9" name="Group 8"/>
          <p:cNvGrpSpPr/>
          <p:nvPr/>
        </p:nvGrpSpPr>
        <p:grpSpPr>
          <a:xfrm>
            <a:off x="-317486" y="454159"/>
            <a:ext cx="1505016" cy="670828"/>
            <a:chOff x="-317486" y="454159"/>
            <a:chExt cx="1505016" cy="670828"/>
          </a:xfrm>
        </p:grpSpPr>
        <p:sp>
          <p:nvSpPr>
            <p:cNvPr id="10" name="TextBox 9"/>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11" name="Picture 10"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grpSp>
        <p:nvGrpSpPr>
          <p:cNvPr id="13" name="Group 12"/>
          <p:cNvGrpSpPr/>
          <p:nvPr userDrawn="1"/>
        </p:nvGrpSpPr>
        <p:grpSpPr>
          <a:xfrm>
            <a:off x="-317486" y="454159"/>
            <a:ext cx="1505016" cy="670828"/>
            <a:chOff x="-317486" y="454159"/>
            <a:chExt cx="1505016" cy="670828"/>
          </a:xfrm>
        </p:grpSpPr>
        <p:sp>
          <p:nvSpPr>
            <p:cNvPr id="14" name="TextBox 13"/>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15" name="Picture 14"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spTree>
    <p:extLst>
      <p:ext uri="{BB962C8B-B14F-4D97-AF65-F5344CB8AC3E}">
        <p14:creationId xmlns:p14="http://schemas.microsoft.com/office/powerpoint/2010/main" val="322514712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6_PIC">
    <p:spTree>
      <p:nvGrpSpPr>
        <p:cNvPr id="1" name=""/>
        <p:cNvGrpSpPr/>
        <p:nvPr/>
      </p:nvGrpSpPr>
      <p:grpSpPr>
        <a:xfrm>
          <a:off x="0" y="0"/>
          <a:ext cx="0" cy="0"/>
          <a:chOff x="0" y="0"/>
          <a:chExt cx="0" cy="0"/>
        </a:xfrm>
      </p:grpSpPr>
      <p:sp>
        <p:nvSpPr>
          <p:cNvPr id="17" name="Picture Placeholder 5"/>
          <p:cNvSpPr>
            <a:spLocks noGrp="1"/>
          </p:cNvSpPr>
          <p:nvPr>
            <p:ph type="pic" sz="quarter" idx="14"/>
          </p:nvPr>
        </p:nvSpPr>
        <p:spPr>
          <a:xfrm>
            <a:off x="475428" y="4091717"/>
            <a:ext cx="2549688" cy="2160000"/>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18" name="Picture Placeholder 5"/>
          <p:cNvSpPr>
            <a:spLocks noGrp="1"/>
          </p:cNvSpPr>
          <p:nvPr>
            <p:ph type="pic" sz="quarter" idx="15"/>
          </p:nvPr>
        </p:nvSpPr>
        <p:spPr>
          <a:xfrm>
            <a:off x="3295509" y="4091717"/>
            <a:ext cx="2549688" cy="2160000"/>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19" name="Picture Placeholder 5"/>
          <p:cNvSpPr>
            <a:spLocks noGrp="1"/>
          </p:cNvSpPr>
          <p:nvPr>
            <p:ph type="pic" sz="quarter" idx="16"/>
          </p:nvPr>
        </p:nvSpPr>
        <p:spPr>
          <a:xfrm>
            <a:off x="6115591" y="4091717"/>
            <a:ext cx="2549688" cy="2160000"/>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8" name="Picture Placeholder 5"/>
          <p:cNvSpPr>
            <a:spLocks noGrp="1"/>
          </p:cNvSpPr>
          <p:nvPr>
            <p:ph type="pic" sz="quarter" idx="10"/>
          </p:nvPr>
        </p:nvSpPr>
        <p:spPr>
          <a:xfrm>
            <a:off x="481074" y="1557338"/>
            <a:ext cx="2549688" cy="2160000"/>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15" name="Picture Placeholder 5"/>
          <p:cNvSpPr>
            <a:spLocks noGrp="1"/>
          </p:cNvSpPr>
          <p:nvPr>
            <p:ph type="pic" sz="quarter" idx="12"/>
          </p:nvPr>
        </p:nvSpPr>
        <p:spPr>
          <a:xfrm>
            <a:off x="3301155" y="1557338"/>
            <a:ext cx="2549688" cy="2160000"/>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16" name="Picture Placeholder 5"/>
          <p:cNvSpPr>
            <a:spLocks noGrp="1"/>
          </p:cNvSpPr>
          <p:nvPr>
            <p:ph type="pic" sz="quarter" idx="13"/>
          </p:nvPr>
        </p:nvSpPr>
        <p:spPr>
          <a:xfrm>
            <a:off x="6121237" y="1557338"/>
            <a:ext cx="2549688" cy="2160000"/>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grpSp>
        <p:nvGrpSpPr>
          <p:cNvPr id="2" name="Group 1"/>
          <p:cNvGrpSpPr/>
          <p:nvPr/>
        </p:nvGrpSpPr>
        <p:grpSpPr>
          <a:xfrm>
            <a:off x="-317486" y="454159"/>
            <a:ext cx="1505016" cy="670828"/>
            <a:chOff x="-317486" y="454159"/>
            <a:chExt cx="1505016" cy="670828"/>
          </a:xfrm>
        </p:grpSpPr>
        <p:sp>
          <p:nvSpPr>
            <p:cNvPr id="5" name="TextBox 4"/>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7" name="Picture 6"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grpSp>
        <p:nvGrpSpPr>
          <p:cNvPr id="11" name="Group 10"/>
          <p:cNvGrpSpPr/>
          <p:nvPr/>
        </p:nvGrpSpPr>
        <p:grpSpPr>
          <a:xfrm>
            <a:off x="-317486" y="454159"/>
            <a:ext cx="1505016" cy="670828"/>
            <a:chOff x="-317486" y="454159"/>
            <a:chExt cx="1505016" cy="670828"/>
          </a:xfrm>
        </p:grpSpPr>
        <p:sp>
          <p:nvSpPr>
            <p:cNvPr id="12" name="TextBox 11"/>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13" name="Picture 12"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grpSp>
        <p:nvGrpSpPr>
          <p:cNvPr id="14" name="Group 13"/>
          <p:cNvGrpSpPr/>
          <p:nvPr userDrawn="1"/>
        </p:nvGrpSpPr>
        <p:grpSpPr>
          <a:xfrm>
            <a:off x="-317486" y="454159"/>
            <a:ext cx="1505016" cy="670828"/>
            <a:chOff x="-317486" y="454159"/>
            <a:chExt cx="1505016" cy="670828"/>
          </a:xfrm>
        </p:grpSpPr>
        <p:sp>
          <p:nvSpPr>
            <p:cNvPr id="20" name="TextBox 19"/>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21" name="Picture 20"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spTree>
    <p:extLst>
      <p:ext uri="{BB962C8B-B14F-4D97-AF65-F5344CB8AC3E}">
        <p14:creationId xmlns:p14="http://schemas.microsoft.com/office/powerpoint/2010/main" val="30713460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2_PIC">
    <p:spTree>
      <p:nvGrpSpPr>
        <p:cNvPr id="1" name=""/>
        <p:cNvGrpSpPr/>
        <p:nvPr/>
      </p:nvGrpSpPr>
      <p:grpSpPr>
        <a:xfrm>
          <a:off x="0" y="0"/>
          <a:ext cx="0" cy="0"/>
          <a:chOff x="0" y="0"/>
          <a:chExt cx="0" cy="0"/>
        </a:xfrm>
      </p:grpSpPr>
      <p:sp>
        <p:nvSpPr>
          <p:cNvPr id="8" name="Picture Placeholder 5"/>
          <p:cNvSpPr>
            <a:spLocks noGrp="1"/>
          </p:cNvSpPr>
          <p:nvPr>
            <p:ph type="pic" sz="quarter" idx="10"/>
          </p:nvPr>
        </p:nvSpPr>
        <p:spPr>
          <a:xfrm>
            <a:off x="481074" y="1557338"/>
            <a:ext cx="1872000" cy="1431251"/>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15" name="Picture Placeholder 5"/>
          <p:cNvSpPr>
            <a:spLocks noGrp="1"/>
          </p:cNvSpPr>
          <p:nvPr>
            <p:ph type="pic" sz="quarter" idx="12"/>
          </p:nvPr>
        </p:nvSpPr>
        <p:spPr>
          <a:xfrm>
            <a:off x="2587025" y="1557338"/>
            <a:ext cx="1872000" cy="1431251"/>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16" name="Picture Placeholder 5"/>
          <p:cNvSpPr>
            <a:spLocks noGrp="1"/>
          </p:cNvSpPr>
          <p:nvPr>
            <p:ph type="pic" sz="quarter" idx="13"/>
          </p:nvPr>
        </p:nvSpPr>
        <p:spPr>
          <a:xfrm>
            <a:off x="4692974" y="1557338"/>
            <a:ext cx="1872000" cy="1431251"/>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28" name="Picture Placeholder 5"/>
          <p:cNvSpPr>
            <a:spLocks noGrp="1"/>
          </p:cNvSpPr>
          <p:nvPr>
            <p:ph type="pic" sz="quarter" idx="17"/>
          </p:nvPr>
        </p:nvSpPr>
        <p:spPr>
          <a:xfrm>
            <a:off x="6798925" y="1557338"/>
            <a:ext cx="1872000" cy="1431251"/>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29" name="Picture Placeholder 5"/>
          <p:cNvSpPr>
            <a:spLocks noGrp="1"/>
          </p:cNvSpPr>
          <p:nvPr>
            <p:ph type="pic" sz="quarter" idx="18"/>
          </p:nvPr>
        </p:nvSpPr>
        <p:spPr>
          <a:xfrm>
            <a:off x="481074" y="3186537"/>
            <a:ext cx="1872000" cy="1431251"/>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30" name="Picture Placeholder 5"/>
          <p:cNvSpPr>
            <a:spLocks noGrp="1"/>
          </p:cNvSpPr>
          <p:nvPr>
            <p:ph type="pic" sz="quarter" idx="19"/>
          </p:nvPr>
        </p:nvSpPr>
        <p:spPr>
          <a:xfrm>
            <a:off x="2587025" y="3186537"/>
            <a:ext cx="1872000" cy="1431251"/>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31" name="Picture Placeholder 5"/>
          <p:cNvSpPr>
            <a:spLocks noGrp="1"/>
          </p:cNvSpPr>
          <p:nvPr>
            <p:ph type="pic" sz="quarter" idx="20"/>
          </p:nvPr>
        </p:nvSpPr>
        <p:spPr>
          <a:xfrm>
            <a:off x="4692974" y="3186537"/>
            <a:ext cx="1872000" cy="1431251"/>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32" name="Picture Placeholder 5"/>
          <p:cNvSpPr>
            <a:spLocks noGrp="1"/>
          </p:cNvSpPr>
          <p:nvPr>
            <p:ph type="pic" sz="quarter" idx="21"/>
          </p:nvPr>
        </p:nvSpPr>
        <p:spPr>
          <a:xfrm>
            <a:off x="6798925" y="3186537"/>
            <a:ext cx="1872000" cy="1431251"/>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33" name="Picture Placeholder 5"/>
          <p:cNvSpPr>
            <a:spLocks noGrp="1"/>
          </p:cNvSpPr>
          <p:nvPr>
            <p:ph type="pic" sz="quarter" idx="22"/>
          </p:nvPr>
        </p:nvSpPr>
        <p:spPr>
          <a:xfrm>
            <a:off x="481073" y="4822683"/>
            <a:ext cx="1872000" cy="1431251"/>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34" name="Picture Placeholder 5"/>
          <p:cNvSpPr>
            <a:spLocks noGrp="1"/>
          </p:cNvSpPr>
          <p:nvPr>
            <p:ph type="pic" sz="quarter" idx="23"/>
          </p:nvPr>
        </p:nvSpPr>
        <p:spPr>
          <a:xfrm>
            <a:off x="2587024" y="4822683"/>
            <a:ext cx="1872000" cy="1431251"/>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35" name="Picture Placeholder 5"/>
          <p:cNvSpPr>
            <a:spLocks noGrp="1"/>
          </p:cNvSpPr>
          <p:nvPr>
            <p:ph type="pic" sz="quarter" idx="24"/>
          </p:nvPr>
        </p:nvSpPr>
        <p:spPr>
          <a:xfrm>
            <a:off x="4692973" y="4822683"/>
            <a:ext cx="1872000" cy="1431251"/>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36" name="Picture Placeholder 5"/>
          <p:cNvSpPr>
            <a:spLocks noGrp="1"/>
          </p:cNvSpPr>
          <p:nvPr>
            <p:ph type="pic" sz="quarter" idx="25"/>
          </p:nvPr>
        </p:nvSpPr>
        <p:spPr>
          <a:xfrm>
            <a:off x="6798924" y="4822683"/>
            <a:ext cx="1872000" cy="1431251"/>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grpSp>
        <p:nvGrpSpPr>
          <p:cNvPr id="2" name="Group 1"/>
          <p:cNvGrpSpPr/>
          <p:nvPr/>
        </p:nvGrpSpPr>
        <p:grpSpPr>
          <a:xfrm>
            <a:off x="-317486" y="454159"/>
            <a:ext cx="1505016" cy="670828"/>
            <a:chOff x="-317486" y="454159"/>
            <a:chExt cx="1505016" cy="670828"/>
          </a:xfrm>
        </p:grpSpPr>
        <p:sp>
          <p:nvSpPr>
            <p:cNvPr id="5" name="TextBox 4"/>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7" name="Picture 6"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grpSp>
        <p:nvGrpSpPr>
          <p:cNvPr id="17" name="Group 16"/>
          <p:cNvGrpSpPr/>
          <p:nvPr/>
        </p:nvGrpSpPr>
        <p:grpSpPr>
          <a:xfrm>
            <a:off x="-317486" y="454159"/>
            <a:ext cx="1505016" cy="670828"/>
            <a:chOff x="-317486" y="454159"/>
            <a:chExt cx="1505016" cy="670828"/>
          </a:xfrm>
        </p:grpSpPr>
        <p:sp>
          <p:nvSpPr>
            <p:cNvPr id="18" name="TextBox 17"/>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19" name="Picture 18"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grpSp>
        <p:nvGrpSpPr>
          <p:cNvPr id="20" name="Group 19"/>
          <p:cNvGrpSpPr/>
          <p:nvPr userDrawn="1"/>
        </p:nvGrpSpPr>
        <p:grpSpPr>
          <a:xfrm>
            <a:off x="-317486" y="454159"/>
            <a:ext cx="1505016" cy="670828"/>
            <a:chOff x="-317486" y="454159"/>
            <a:chExt cx="1505016" cy="670828"/>
          </a:xfrm>
        </p:grpSpPr>
        <p:sp>
          <p:nvSpPr>
            <p:cNvPr id="21" name="TextBox 20"/>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22" name="Picture 21"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spTree>
    <p:extLst>
      <p:ext uri="{BB962C8B-B14F-4D97-AF65-F5344CB8AC3E}">
        <p14:creationId xmlns:p14="http://schemas.microsoft.com/office/powerpoint/2010/main" val="164304284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4_PIC">
    <p:spTree>
      <p:nvGrpSpPr>
        <p:cNvPr id="1" name=""/>
        <p:cNvGrpSpPr/>
        <p:nvPr/>
      </p:nvGrpSpPr>
      <p:grpSpPr>
        <a:xfrm>
          <a:off x="0" y="0"/>
          <a:ext cx="0" cy="0"/>
          <a:chOff x="0" y="0"/>
          <a:chExt cx="0" cy="0"/>
        </a:xfrm>
      </p:grpSpPr>
      <p:sp>
        <p:nvSpPr>
          <p:cNvPr id="16" name="Picture Placeholder 5"/>
          <p:cNvSpPr>
            <a:spLocks noGrp="1"/>
          </p:cNvSpPr>
          <p:nvPr>
            <p:ph type="pic" sz="quarter" idx="13"/>
          </p:nvPr>
        </p:nvSpPr>
        <p:spPr>
          <a:xfrm>
            <a:off x="2819400" y="0"/>
            <a:ext cx="3504023" cy="6581422"/>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grpSp>
        <p:nvGrpSpPr>
          <p:cNvPr id="2" name="Group 1"/>
          <p:cNvGrpSpPr/>
          <p:nvPr/>
        </p:nvGrpSpPr>
        <p:grpSpPr>
          <a:xfrm>
            <a:off x="-317486" y="454159"/>
            <a:ext cx="1505016" cy="670828"/>
            <a:chOff x="-317486" y="454159"/>
            <a:chExt cx="1505016" cy="670828"/>
          </a:xfrm>
        </p:grpSpPr>
        <p:sp>
          <p:nvSpPr>
            <p:cNvPr id="5" name="TextBox 4"/>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7" name="Picture 6"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grpSp>
        <p:nvGrpSpPr>
          <p:cNvPr id="6" name="Group 5"/>
          <p:cNvGrpSpPr/>
          <p:nvPr/>
        </p:nvGrpSpPr>
        <p:grpSpPr>
          <a:xfrm>
            <a:off x="-317486" y="454159"/>
            <a:ext cx="1505016" cy="670828"/>
            <a:chOff x="-317486" y="454159"/>
            <a:chExt cx="1505016" cy="670828"/>
          </a:xfrm>
        </p:grpSpPr>
        <p:sp>
          <p:nvSpPr>
            <p:cNvPr id="8" name="TextBox 7"/>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9" name="Picture 8"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grpSp>
        <p:nvGrpSpPr>
          <p:cNvPr id="10" name="Group 9"/>
          <p:cNvGrpSpPr/>
          <p:nvPr userDrawn="1"/>
        </p:nvGrpSpPr>
        <p:grpSpPr>
          <a:xfrm>
            <a:off x="-317486" y="454159"/>
            <a:ext cx="1505016" cy="670828"/>
            <a:chOff x="-317486" y="454159"/>
            <a:chExt cx="1505016" cy="670828"/>
          </a:xfrm>
        </p:grpSpPr>
        <p:sp>
          <p:nvSpPr>
            <p:cNvPr id="11" name="TextBox 10"/>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12" name="Picture 11"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spTree>
    <p:extLst>
      <p:ext uri="{BB962C8B-B14F-4D97-AF65-F5344CB8AC3E}">
        <p14:creationId xmlns:p14="http://schemas.microsoft.com/office/powerpoint/2010/main" val="130667620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 name="Rectangle 13"/>
          <p:cNvSpPr>
            <a:spLocks noChangeArrowheads="1"/>
          </p:cNvSpPr>
          <p:nvPr userDrawn="1"/>
        </p:nvSpPr>
        <p:spPr bwMode="auto">
          <a:xfrm>
            <a:off x="358775" y="1219200"/>
            <a:ext cx="8421688" cy="2992438"/>
          </a:xfrm>
          <a:prstGeom prst="rect">
            <a:avLst/>
          </a:prstGeom>
          <a:solidFill>
            <a:srgbClr val="C0C0C0"/>
          </a:solidFill>
          <a:ln w="9525">
            <a:noFill/>
            <a:miter lim="800000"/>
            <a:headEnd/>
            <a:tailEnd/>
          </a:ln>
        </p:spPr>
        <p:txBody>
          <a:bodyPr wrap="none" anchor="ctr"/>
          <a:lstStyle/>
          <a:p>
            <a:pPr>
              <a:defRPr/>
            </a:pPr>
            <a:endParaRPr lang="en-US"/>
          </a:p>
        </p:txBody>
      </p:sp>
      <p:sp>
        <p:nvSpPr>
          <p:cNvPr id="5" name="Rectangle 4"/>
          <p:cNvSpPr/>
          <p:nvPr userDrawn="1"/>
        </p:nvSpPr>
        <p:spPr>
          <a:xfrm>
            <a:off x="358775" y="4211638"/>
            <a:ext cx="8421688" cy="22494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TextBox 7"/>
          <p:cNvSpPr txBox="1">
            <a:spLocks noChangeArrowheads="1"/>
          </p:cNvSpPr>
          <p:nvPr userDrawn="1"/>
        </p:nvSpPr>
        <p:spPr bwMode="auto">
          <a:xfrm>
            <a:off x="5775325" y="5740400"/>
            <a:ext cx="2825750" cy="608013"/>
          </a:xfrm>
          <a:prstGeom prst="rect">
            <a:avLst/>
          </a:prstGeom>
          <a:noFill/>
          <a:ln>
            <a:noFill/>
          </a:ln>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hangingPunct="1">
              <a:spcAft>
                <a:spcPts val="300"/>
              </a:spcAft>
              <a:defRPr/>
            </a:pPr>
            <a:r>
              <a:rPr lang="en-GB" sz="1300" b="1" smtClean="0">
                <a:solidFill>
                  <a:schemeClr val="bg1"/>
                </a:solidFill>
              </a:rPr>
              <a:t>www.cabi.org</a:t>
            </a:r>
          </a:p>
          <a:p>
            <a:pPr algn="r" eaLnBrk="1" hangingPunct="1">
              <a:spcAft>
                <a:spcPts val="300"/>
              </a:spcAft>
              <a:defRPr/>
            </a:pPr>
            <a:r>
              <a:rPr lang="en-GB" sz="1800" b="1" smtClean="0">
                <a:solidFill>
                  <a:schemeClr val="bg1"/>
                </a:solidFill>
              </a:rPr>
              <a:t>KNOWLEDGE FOR LIFE</a:t>
            </a:r>
          </a:p>
        </p:txBody>
      </p:sp>
      <p:pic>
        <p:nvPicPr>
          <p:cNvPr id="7" name="Picture 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2288" y="4391025"/>
            <a:ext cx="5794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50163" y="339725"/>
            <a:ext cx="1114425"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1654460" y="4398327"/>
            <a:ext cx="6874284" cy="503238"/>
          </a:xfrm>
          <a:prstGeom prst="rect">
            <a:avLst/>
          </a:prstGeom>
        </p:spPr>
        <p:txBody>
          <a:bodyPr/>
          <a:lstStyle>
            <a:lvl1pPr algn="r">
              <a:lnSpc>
                <a:spcPct val="80000"/>
              </a:lnSpc>
              <a:defRPr sz="3600">
                <a:solidFill>
                  <a:schemeClr val="bg1"/>
                </a:solidFill>
              </a:defRPr>
            </a:lvl1pPr>
          </a:lstStyle>
          <a:p>
            <a:r>
              <a:rPr lang="en-US" smtClean="0"/>
              <a:t>Click to edit Master title style</a:t>
            </a:r>
            <a:endParaRPr lang="en-GB" dirty="0"/>
          </a:p>
        </p:txBody>
      </p:sp>
      <p:sp>
        <p:nvSpPr>
          <p:cNvPr id="3075" name="Rectangle 3"/>
          <p:cNvSpPr>
            <a:spLocks noGrp="1" noChangeArrowheads="1"/>
          </p:cNvSpPr>
          <p:nvPr>
            <p:ph type="subTitle" idx="1"/>
          </p:nvPr>
        </p:nvSpPr>
        <p:spPr>
          <a:xfrm>
            <a:off x="1711961" y="4874578"/>
            <a:ext cx="6825900" cy="396155"/>
          </a:xfrm>
        </p:spPr>
        <p:txBody>
          <a:bodyPr/>
          <a:lstStyle>
            <a:lvl1pPr algn="r">
              <a:tabLst>
                <a:tab pos="1885950" algn="l"/>
              </a:tabLst>
              <a:defRPr sz="2400" b="1">
                <a:solidFill>
                  <a:schemeClr val="bg2">
                    <a:lumMod val="40000"/>
                    <a:lumOff val="60000"/>
                  </a:schemeClr>
                </a:solidFill>
              </a:defRPr>
            </a:lvl1pPr>
          </a:lstStyle>
          <a:p>
            <a:r>
              <a:rPr lang="en-US" smtClean="0"/>
              <a:t>Click to edit Master subtitle style</a:t>
            </a:r>
            <a:endParaRPr lang="en-US" dirty="0" smtClean="0"/>
          </a:p>
        </p:txBody>
      </p:sp>
    </p:spTree>
    <p:extLst>
      <p:ext uri="{BB962C8B-B14F-4D97-AF65-F5344CB8AC3E}">
        <p14:creationId xmlns:p14="http://schemas.microsoft.com/office/powerpoint/2010/main" val="255234369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alf_6_PIC">
    <p:spTree>
      <p:nvGrpSpPr>
        <p:cNvPr id="1" name=""/>
        <p:cNvGrpSpPr/>
        <p:nvPr/>
      </p:nvGrpSpPr>
      <p:grpSpPr>
        <a:xfrm>
          <a:off x="0" y="0"/>
          <a:ext cx="0" cy="0"/>
          <a:chOff x="0" y="0"/>
          <a:chExt cx="0" cy="0"/>
        </a:xfrm>
      </p:grpSpPr>
      <p:sp>
        <p:nvSpPr>
          <p:cNvPr id="8" name="Picture Placeholder 5"/>
          <p:cNvSpPr>
            <a:spLocks noGrp="1"/>
          </p:cNvSpPr>
          <p:nvPr>
            <p:ph type="pic" sz="quarter" idx="10"/>
          </p:nvPr>
        </p:nvSpPr>
        <p:spPr>
          <a:xfrm>
            <a:off x="481074" y="1557338"/>
            <a:ext cx="1872000" cy="1431251"/>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15" name="Picture Placeholder 5"/>
          <p:cNvSpPr>
            <a:spLocks noGrp="1"/>
          </p:cNvSpPr>
          <p:nvPr>
            <p:ph type="pic" sz="quarter" idx="12"/>
          </p:nvPr>
        </p:nvSpPr>
        <p:spPr>
          <a:xfrm>
            <a:off x="2587025" y="1557338"/>
            <a:ext cx="1872000" cy="1431251"/>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29" name="Picture Placeholder 5"/>
          <p:cNvSpPr>
            <a:spLocks noGrp="1"/>
          </p:cNvSpPr>
          <p:nvPr>
            <p:ph type="pic" sz="quarter" idx="18"/>
          </p:nvPr>
        </p:nvSpPr>
        <p:spPr>
          <a:xfrm>
            <a:off x="481074" y="3186537"/>
            <a:ext cx="1872000" cy="1431251"/>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30" name="Picture Placeholder 5"/>
          <p:cNvSpPr>
            <a:spLocks noGrp="1"/>
          </p:cNvSpPr>
          <p:nvPr>
            <p:ph type="pic" sz="quarter" idx="19"/>
          </p:nvPr>
        </p:nvSpPr>
        <p:spPr>
          <a:xfrm>
            <a:off x="2587025" y="3186537"/>
            <a:ext cx="1872000" cy="1431251"/>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33" name="Picture Placeholder 5"/>
          <p:cNvSpPr>
            <a:spLocks noGrp="1"/>
          </p:cNvSpPr>
          <p:nvPr>
            <p:ph type="pic" sz="quarter" idx="22"/>
          </p:nvPr>
        </p:nvSpPr>
        <p:spPr>
          <a:xfrm>
            <a:off x="481073" y="4822683"/>
            <a:ext cx="1872000" cy="1431251"/>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34" name="Picture Placeholder 5"/>
          <p:cNvSpPr>
            <a:spLocks noGrp="1"/>
          </p:cNvSpPr>
          <p:nvPr>
            <p:ph type="pic" sz="quarter" idx="23"/>
          </p:nvPr>
        </p:nvSpPr>
        <p:spPr>
          <a:xfrm>
            <a:off x="2587024" y="4822683"/>
            <a:ext cx="1872000" cy="1431251"/>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grpSp>
        <p:nvGrpSpPr>
          <p:cNvPr id="2" name="Group 1"/>
          <p:cNvGrpSpPr/>
          <p:nvPr/>
        </p:nvGrpSpPr>
        <p:grpSpPr>
          <a:xfrm>
            <a:off x="-317486" y="454159"/>
            <a:ext cx="1505016" cy="670828"/>
            <a:chOff x="-317486" y="454159"/>
            <a:chExt cx="1505016" cy="670828"/>
          </a:xfrm>
        </p:grpSpPr>
        <p:sp>
          <p:nvSpPr>
            <p:cNvPr id="5" name="TextBox 4"/>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7" name="Picture 6"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grpSp>
        <p:nvGrpSpPr>
          <p:cNvPr id="17" name="Group 16"/>
          <p:cNvGrpSpPr/>
          <p:nvPr userDrawn="1"/>
        </p:nvGrpSpPr>
        <p:grpSpPr>
          <a:xfrm>
            <a:off x="-317486" y="454159"/>
            <a:ext cx="1505016" cy="670828"/>
            <a:chOff x="-317486" y="454159"/>
            <a:chExt cx="1505016" cy="670828"/>
          </a:xfrm>
        </p:grpSpPr>
        <p:sp>
          <p:nvSpPr>
            <p:cNvPr id="18" name="TextBox 17"/>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19" name="Picture 18"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spTree>
    <p:extLst>
      <p:ext uri="{BB962C8B-B14F-4D97-AF65-F5344CB8AC3E}">
        <p14:creationId xmlns:p14="http://schemas.microsoft.com/office/powerpoint/2010/main" val="165857229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PIC">
    <p:spTree>
      <p:nvGrpSpPr>
        <p:cNvPr id="1" name=""/>
        <p:cNvGrpSpPr/>
        <p:nvPr/>
      </p:nvGrpSpPr>
      <p:grpSpPr>
        <a:xfrm>
          <a:off x="0" y="0"/>
          <a:ext cx="0" cy="0"/>
          <a:chOff x="0" y="0"/>
          <a:chExt cx="0" cy="0"/>
        </a:xfrm>
      </p:grpSpPr>
      <p:sp>
        <p:nvSpPr>
          <p:cNvPr id="8" name="Picture Placeholder 5"/>
          <p:cNvSpPr>
            <a:spLocks noGrp="1"/>
          </p:cNvSpPr>
          <p:nvPr>
            <p:ph type="pic" sz="quarter" idx="10"/>
          </p:nvPr>
        </p:nvSpPr>
        <p:spPr>
          <a:xfrm>
            <a:off x="481074" y="1244600"/>
            <a:ext cx="2444426" cy="1616989"/>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15" name="Picture Placeholder 5"/>
          <p:cNvSpPr>
            <a:spLocks noGrp="1"/>
          </p:cNvSpPr>
          <p:nvPr>
            <p:ph type="pic" sz="quarter" idx="12"/>
          </p:nvPr>
        </p:nvSpPr>
        <p:spPr>
          <a:xfrm>
            <a:off x="3336325" y="1244600"/>
            <a:ext cx="2444426" cy="1616989"/>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16" name="Picture Placeholder 5"/>
          <p:cNvSpPr>
            <a:spLocks noGrp="1"/>
          </p:cNvSpPr>
          <p:nvPr>
            <p:ph type="pic" sz="quarter" idx="13"/>
          </p:nvPr>
        </p:nvSpPr>
        <p:spPr>
          <a:xfrm>
            <a:off x="6204274" y="1244600"/>
            <a:ext cx="2444426" cy="1616989"/>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29" name="Picture Placeholder 5"/>
          <p:cNvSpPr>
            <a:spLocks noGrp="1"/>
          </p:cNvSpPr>
          <p:nvPr>
            <p:ph type="pic" sz="quarter" idx="18"/>
          </p:nvPr>
        </p:nvSpPr>
        <p:spPr>
          <a:xfrm>
            <a:off x="481074" y="3026199"/>
            <a:ext cx="2444426" cy="1616989"/>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30" name="Picture Placeholder 5"/>
          <p:cNvSpPr>
            <a:spLocks noGrp="1"/>
          </p:cNvSpPr>
          <p:nvPr>
            <p:ph type="pic" sz="quarter" idx="19"/>
          </p:nvPr>
        </p:nvSpPr>
        <p:spPr>
          <a:xfrm>
            <a:off x="3336325" y="3026199"/>
            <a:ext cx="2444426" cy="1616989"/>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31" name="Picture Placeholder 5"/>
          <p:cNvSpPr>
            <a:spLocks noGrp="1"/>
          </p:cNvSpPr>
          <p:nvPr>
            <p:ph type="pic" sz="quarter" idx="20"/>
          </p:nvPr>
        </p:nvSpPr>
        <p:spPr>
          <a:xfrm>
            <a:off x="6204274" y="3026199"/>
            <a:ext cx="2444426" cy="1616989"/>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33" name="Picture Placeholder 5"/>
          <p:cNvSpPr>
            <a:spLocks noGrp="1"/>
          </p:cNvSpPr>
          <p:nvPr>
            <p:ph type="pic" sz="quarter" idx="22"/>
          </p:nvPr>
        </p:nvSpPr>
        <p:spPr>
          <a:xfrm>
            <a:off x="481073" y="4802045"/>
            <a:ext cx="2444426" cy="1616989"/>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34" name="Picture Placeholder 5"/>
          <p:cNvSpPr>
            <a:spLocks noGrp="1"/>
          </p:cNvSpPr>
          <p:nvPr>
            <p:ph type="pic" sz="quarter" idx="23"/>
          </p:nvPr>
        </p:nvSpPr>
        <p:spPr>
          <a:xfrm>
            <a:off x="3336324" y="4802045"/>
            <a:ext cx="2444426" cy="1616989"/>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sp>
        <p:nvSpPr>
          <p:cNvPr id="35" name="Picture Placeholder 5"/>
          <p:cNvSpPr>
            <a:spLocks noGrp="1"/>
          </p:cNvSpPr>
          <p:nvPr>
            <p:ph type="pic" sz="quarter" idx="24"/>
          </p:nvPr>
        </p:nvSpPr>
        <p:spPr>
          <a:xfrm>
            <a:off x="6204273" y="4802045"/>
            <a:ext cx="2444426" cy="1616989"/>
          </a:xfrm>
          <a:ln w="3175">
            <a:noFill/>
          </a:ln>
          <a:effectLst>
            <a:outerShdw blurRad="50800" dist="38100" dir="2700000" algn="tl" rotWithShape="0">
              <a:prstClr val="black">
                <a:alpha val="40000"/>
              </a:prstClr>
            </a:outerShdw>
          </a:effectLst>
        </p:spPr>
        <p:txBody>
          <a:bodyPr/>
          <a:lstStyle/>
          <a:p>
            <a:r>
              <a:rPr lang="en-US" smtClean="0"/>
              <a:t>Click icon to add picture</a:t>
            </a:r>
            <a:endParaRPr lang="en-GB" dirty="0"/>
          </a:p>
        </p:txBody>
      </p:sp>
      <p:grpSp>
        <p:nvGrpSpPr>
          <p:cNvPr id="2" name="Group 1"/>
          <p:cNvGrpSpPr/>
          <p:nvPr/>
        </p:nvGrpSpPr>
        <p:grpSpPr>
          <a:xfrm>
            <a:off x="-317486" y="454159"/>
            <a:ext cx="1505016" cy="670828"/>
            <a:chOff x="-317486" y="454159"/>
            <a:chExt cx="1505016" cy="670828"/>
          </a:xfrm>
        </p:grpSpPr>
        <p:sp>
          <p:nvSpPr>
            <p:cNvPr id="5" name="TextBox 4"/>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7" name="Picture 6"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grpSp>
        <p:nvGrpSpPr>
          <p:cNvPr id="17" name="Group 16"/>
          <p:cNvGrpSpPr/>
          <p:nvPr userDrawn="1"/>
        </p:nvGrpSpPr>
        <p:grpSpPr>
          <a:xfrm>
            <a:off x="-317486" y="454159"/>
            <a:ext cx="1505016" cy="670828"/>
            <a:chOff x="-317486" y="454159"/>
            <a:chExt cx="1505016" cy="670828"/>
          </a:xfrm>
        </p:grpSpPr>
        <p:sp>
          <p:nvSpPr>
            <p:cNvPr id="18" name="TextBox 17"/>
            <p:cNvSpPr txBox="1"/>
            <p:nvPr userDrawn="1"/>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19" name="Picture 18" descr="Plantwise Logo - white.eps"/>
            <p:cNvPicPr>
              <a:picLocks noChangeAspect="1"/>
            </p:cNvPicPr>
            <p:nvPr userDrawn="1"/>
          </p:nvPicPr>
          <p:blipFill rotWithShape="1">
            <a:blip r:embed="rId2"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grpSp>
    </p:spTree>
    <p:extLst>
      <p:ext uri="{BB962C8B-B14F-4D97-AF65-F5344CB8AC3E}">
        <p14:creationId xmlns:p14="http://schemas.microsoft.com/office/powerpoint/2010/main" val="405124845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0"/>
              </a:schemeClr>
            </a:gs>
            <a:gs pos="100000">
              <a:schemeClr val="tx1"/>
            </a:gs>
          </a:gsLst>
          <a:lin ang="5400000" scaled="0"/>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5589300"/>
            <a:ext cx="9144000" cy="1003718"/>
          </a:xfrm>
          <a:prstGeom prst="rect">
            <a:avLst/>
          </a:prstGeom>
          <a:solidFill>
            <a:schemeClr val="tx1">
              <a:alpha val="60000"/>
            </a:schemeClr>
          </a:solidFill>
        </p:spPr>
        <p:txBody>
          <a:bodyPr wrap="square" lIns="360000" tIns="180000" rIns="360000" bIns="180000" rtlCol="0" anchor="ctr" anchorCtr="0">
            <a:noAutofit/>
          </a:bodyPr>
          <a:lstStyle/>
          <a:p>
            <a:pPr lvl="0" defTabSz="457200"/>
            <a:endParaRPr lang="en-GB" dirty="0"/>
          </a:p>
        </p:txBody>
      </p:sp>
      <p:sp>
        <p:nvSpPr>
          <p:cNvPr id="7" name="Rectangle 6"/>
          <p:cNvSpPr/>
          <p:nvPr/>
        </p:nvSpPr>
        <p:spPr>
          <a:xfrm>
            <a:off x="0" y="6593018"/>
            <a:ext cx="9144000" cy="264981"/>
          </a:xfrm>
          <a:prstGeom prst="rect">
            <a:avLst/>
          </a:prstGeom>
          <a:solidFill>
            <a:srgbClr val="4747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Plantwise Logo - white.eps"/>
          <p:cNvPicPr>
            <a:picLocks noChangeAspect="1"/>
          </p:cNvPicPr>
          <p:nvPr/>
        </p:nvPicPr>
        <p:blipFill rotWithShape="1">
          <a:blip r:embed="rId11" cstate="screen">
            <a:extLst>
              <a:ext uri="{28A0092B-C50C-407E-A947-70E740481C1C}">
                <a14:useLocalDpi xmlns:a14="http://schemas.microsoft.com/office/drawing/2010/main"/>
              </a:ext>
            </a:extLst>
          </a:blip>
          <a:srcRect l="-2" r="-402"/>
          <a:stretch/>
        </p:blipFill>
        <p:spPr>
          <a:xfrm>
            <a:off x="8356879" y="6642694"/>
            <a:ext cx="600919" cy="143063"/>
          </a:xfrm>
          <a:prstGeom prst="rect">
            <a:avLst/>
          </a:prstGeom>
        </p:spPr>
      </p:pic>
      <p:sp>
        <p:nvSpPr>
          <p:cNvPr id="10" name="TextBox 9"/>
          <p:cNvSpPr txBox="1"/>
          <p:nvPr/>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11" name="Picture 10" descr="Plantwise Logo - white.eps"/>
          <p:cNvPicPr>
            <a:picLocks noChangeAspect="1"/>
          </p:cNvPicPr>
          <p:nvPr/>
        </p:nvPicPr>
        <p:blipFill rotWithShape="1">
          <a:blip r:embed="rId11"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sp>
        <p:nvSpPr>
          <p:cNvPr id="9" name="Rectangle 8"/>
          <p:cNvSpPr/>
          <p:nvPr/>
        </p:nvSpPr>
        <p:spPr>
          <a:xfrm>
            <a:off x="0" y="6593018"/>
            <a:ext cx="9144000" cy="264981"/>
          </a:xfrm>
          <a:prstGeom prst="rect">
            <a:avLst/>
          </a:prstGeom>
          <a:solidFill>
            <a:srgbClr val="4747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Plantwise Logo - white.eps"/>
          <p:cNvPicPr>
            <a:picLocks noChangeAspect="1"/>
          </p:cNvPicPr>
          <p:nvPr/>
        </p:nvPicPr>
        <p:blipFill rotWithShape="1">
          <a:blip r:embed="rId11" cstate="screen">
            <a:extLst>
              <a:ext uri="{28A0092B-C50C-407E-A947-70E740481C1C}">
                <a14:useLocalDpi xmlns:a14="http://schemas.microsoft.com/office/drawing/2010/main"/>
              </a:ext>
            </a:extLst>
          </a:blip>
          <a:srcRect l="-2" r="-402"/>
          <a:stretch/>
        </p:blipFill>
        <p:spPr>
          <a:xfrm>
            <a:off x="8356879" y="6642694"/>
            <a:ext cx="600919" cy="143063"/>
          </a:xfrm>
          <a:prstGeom prst="rect">
            <a:avLst/>
          </a:prstGeom>
        </p:spPr>
      </p:pic>
      <p:sp>
        <p:nvSpPr>
          <p:cNvPr id="13" name="TextBox 12"/>
          <p:cNvSpPr txBox="1"/>
          <p:nvPr/>
        </p:nvSpPr>
        <p:spPr>
          <a:xfrm>
            <a:off x="-317486" y="454159"/>
            <a:ext cx="1505016" cy="670828"/>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lIns="0" rIns="252000" rtlCol="0" anchor="ctr" anchorCtr="0">
            <a:spAutoFit/>
          </a:bodyPr>
          <a:lstStyle/>
          <a:p>
            <a:pPr algn="r"/>
            <a:endParaRPr lang="en-US" sz="2500" b="1" dirty="0">
              <a:solidFill>
                <a:schemeClr val="bg1"/>
              </a:solidFill>
              <a:latin typeface="Arial"/>
              <a:cs typeface="Arial"/>
            </a:endParaRPr>
          </a:p>
        </p:txBody>
      </p:sp>
      <p:pic>
        <p:nvPicPr>
          <p:cNvPr id="14" name="Picture 13" descr="Plantwise Logo - white.eps"/>
          <p:cNvPicPr>
            <a:picLocks noChangeAspect="1"/>
          </p:cNvPicPr>
          <p:nvPr/>
        </p:nvPicPr>
        <p:blipFill rotWithShape="1">
          <a:blip r:embed="rId11"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spTree>
    <p:extLst>
      <p:ext uri="{BB962C8B-B14F-4D97-AF65-F5344CB8AC3E}">
        <p14:creationId xmlns:p14="http://schemas.microsoft.com/office/powerpoint/2010/main" val="37260585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697" r:id="rId8"/>
    <p:sldLayoutId id="2147483696" r:id="rId9"/>
  </p:sldLayoutIdLst>
  <p:timing>
    <p:tnLst>
      <p:par>
        <p:cTn id="1" dur="indefinite" restart="never" nodeType="tmRoot"/>
      </p:par>
    </p:tnLst>
  </p:timing>
  <p:txStyles>
    <p:titleStyle>
      <a:lvl1pPr algn="ctr" defTabSz="914400" rtl="0" eaLnBrk="1" latinLnBrk="0" hangingPunct="1">
        <a:spcBef>
          <a:spcPct val="0"/>
        </a:spcBef>
        <a:buNone/>
        <a:defRPr lang="en-GB" sz="2500" b="1" kern="1200" dirty="0">
          <a:solidFill>
            <a:schemeClr val="bg1"/>
          </a:solidFill>
          <a:latin typeface="Arial"/>
          <a:ea typeface="+mn-ea"/>
          <a:cs typeface="Arial"/>
        </a:defRPr>
      </a:lvl1pPr>
    </p:titleStyle>
    <p:bodyStyle>
      <a:lvl1pPr marL="0" indent="0" algn="ctr" defTabSz="914400" rtl="0" eaLnBrk="1" latinLnBrk="0" hangingPunct="1">
        <a:spcBef>
          <a:spcPct val="20000"/>
        </a:spcBef>
        <a:buFont typeface="Arial" pitchFamily="34" charset="0"/>
        <a:buNone/>
        <a:defRPr lang="en-GB" sz="2500" b="1" kern="1200" dirty="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4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4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5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5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5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image" Target="../media/image34.jpeg"/><Relationship Id="rId4" Type="http://schemas.openxmlformats.org/officeDocument/2006/relationships/image" Target="../media/image33.jpeg"/></Relationships>
</file>

<file path=ppt/slides/_rels/slide5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5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6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6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6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6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6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6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7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flipH="1">
            <a:off x="-1" y="0"/>
            <a:ext cx="9144000" cy="6593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272546" y="429392"/>
            <a:ext cx="2757633" cy="720000"/>
          </a:xfrm>
          <a:prstGeom prst="roundRect">
            <a:avLst>
              <a:gd name="adj" fmla="val 50000"/>
            </a:avLst>
          </a:prstGeom>
          <a:solidFill>
            <a:srgbClr val="63AF34"/>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sz="2500" dirty="0" smtClean="0">
                <a:solidFill>
                  <a:schemeClr val="bg1"/>
                </a:solidFill>
                <a:latin typeface="Arial"/>
                <a:cs typeface="Arial"/>
              </a:rPr>
              <a:t>MODULE 2</a:t>
            </a:r>
            <a:endParaRPr lang="en-US" sz="2500" dirty="0">
              <a:solidFill>
                <a:schemeClr val="bg1"/>
              </a:solidFill>
              <a:latin typeface="Arial"/>
              <a:cs typeface="Arial"/>
            </a:endParaRPr>
          </a:p>
        </p:txBody>
      </p:sp>
      <p:sp>
        <p:nvSpPr>
          <p:cNvPr id="4" name="Rectangle 3"/>
          <p:cNvSpPr/>
          <p:nvPr/>
        </p:nvSpPr>
        <p:spPr>
          <a:xfrm>
            <a:off x="0" y="6593018"/>
            <a:ext cx="9144000" cy="264981"/>
          </a:xfrm>
          <a:prstGeom prst="rect">
            <a:avLst/>
          </a:prstGeom>
          <a:solidFill>
            <a:srgbClr val="4747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l="-2" r="-402"/>
          <a:stretch/>
        </p:blipFill>
        <p:spPr>
          <a:xfrm>
            <a:off x="8356879" y="6642694"/>
            <a:ext cx="600919" cy="143063"/>
          </a:xfrm>
          <a:prstGeom prst="rect">
            <a:avLst/>
          </a:prstGeom>
        </p:spPr>
      </p:pic>
      <p:pic>
        <p:nvPicPr>
          <p:cNvPr id="7" name="Picture 6"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5821" y="513621"/>
            <a:ext cx="476007" cy="560314"/>
          </a:xfrm>
          <a:prstGeom prst="rect">
            <a:avLst/>
          </a:prstGeom>
        </p:spPr>
      </p:pic>
      <p:sp>
        <p:nvSpPr>
          <p:cNvPr id="6" name="TextBox 5"/>
          <p:cNvSpPr txBox="1"/>
          <p:nvPr/>
        </p:nvSpPr>
        <p:spPr>
          <a:xfrm>
            <a:off x="-495503" y="429573"/>
            <a:ext cx="5130800"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sz="2600" b="1" dirty="0" smtClean="0">
                <a:solidFill>
                  <a:schemeClr val="bg1"/>
                </a:solidFill>
                <a:latin typeface="Arial"/>
                <a:cs typeface="Arial"/>
              </a:rPr>
              <a:t>PLANT HEALTHCARE</a:t>
            </a:r>
            <a:endParaRPr lang="en-US" sz="2600" b="1" dirty="0">
              <a:solidFill>
                <a:schemeClr val="bg1"/>
              </a:solidFill>
              <a:latin typeface="Arial"/>
              <a:cs typeface="Arial"/>
            </a:endParaRPr>
          </a:p>
        </p:txBody>
      </p:sp>
      <p:pic>
        <p:nvPicPr>
          <p:cNvPr id="17" name="Picture 16"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3" name="TextBox 12"/>
          <p:cNvSpPr txBox="1"/>
          <p:nvPr/>
        </p:nvSpPr>
        <p:spPr>
          <a:xfrm>
            <a:off x="4320540" y="4911116"/>
            <a:ext cx="5191760" cy="720000"/>
          </a:xfrm>
          <a:prstGeom prst="roundRect">
            <a:avLst>
              <a:gd name="adj" fmla="val 50000"/>
            </a:avLst>
          </a:prstGeom>
          <a:solidFill>
            <a:schemeClr val="tx1">
              <a:lumMod val="90000"/>
              <a:lumOff val="10000"/>
            </a:schemeClr>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r>
              <a:rPr lang="en-US" dirty="0" smtClean="0">
                <a:solidFill>
                  <a:schemeClr val="bg1"/>
                </a:solidFill>
                <a:cs typeface="Arial"/>
              </a:rPr>
              <a:t>10. SAFE USE OF PESTICIDES</a:t>
            </a:r>
            <a:endParaRPr lang="en-US" dirty="0">
              <a:solidFill>
                <a:schemeClr val="bg1"/>
              </a:solidFill>
              <a:cs typeface="Arial"/>
            </a:endParaRPr>
          </a:p>
        </p:txBody>
      </p:sp>
      <p:sp>
        <p:nvSpPr>
          <p:cNvPr id="16" name="TextBox 15"/>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a:t>
            </a:r>
            <a:endParaRPr lang="en-US" sz="650" b="1" dirty="0">
              <a:solidFill>
                <a:srgbClr val="FFFFFF"/>
              </a:solidFill>
            </a:endParaRPr>
          </a:p>
        </p:txBody>
      </p:sp>
      <p:sp>
        <p:nvSpPr>
          <p:cNvPr id="11" name="TextBox 10"/>
          <p:cNvSpPr txBox="1"/>
          <p:nvPr/>
        </p:nvSpPr>
        <p:spPr>
          <a:xfrm>
            <a:off x="-406400" y="4911724"/>
            <a:ext cx="3289300" cy="720726"/>
          </a:xfrm>
          <a:prstGeom prst="roundRect">
            <a:avLst>
              <a:gd name="adj" fmla="val 50000"/>
            </a:avLst>
          </a:prstGeom>
          <a:solidFill>
            <a:schemeClr val="tx1">
              <a:lumMod val="90000"/>
              <a:lumOff val="10000"/>
            </a:schemeClr>
          </a:solidFill>
          <a:ln>
            <a:noFill/>
          </a:ln>
          <a:effectLst/>
        </p:spPr>
        <p:style>
          <a:lnRef idx="1">
            <a:schemeClr val="accent3"/>
          </a:lnRef>
          <a:fillRef idx="3">
            <a:schemeClr val="accent3"/>
          </a:fillRef>
          <a:effectRef idx="2">
            <a:schemeClr val="accent3"/>
          </a:effectRef>
          <a:fontRef idx="minor">
            <a:schemeClr val="lt1"/>
          </a:fontRef>
        </p:style>
        <p:txBody>
          <a:bodyPr anchor="ctr"/>
          <a:lstStyle/>
          <a:p>
            <a:pPr marL="444500">
              <a:defRPr/>
            </a:pPr>
            <a:r>
              <a:rPr lang="en-US" sz="1800" b="1" dirty="0" smtClean="0">
                <a:solidFill>
                  <a:srgbClr val="FFFFFF"/>
                </a:solidFill>
              </a:rPr>
              <a:t>Phil Taylor and</a:t>
            </a:r>
            <a:br>
              <a:rPr lang="en-US" sz="1800" b="1" dirty="0" smtClean="0">
                <a:solidFill>
                  <a:srgbClr val="FFFFFF"/>
                </a:solidFill>
              </a:rPr>
            </a:br>
            <a:r>
              <a:rPr lang="en-US" sz="1800" b="1" dirty="0" smtClean="0">
                <a:solidFill>
                  <a:srgbClr val="FFFFFF"/>
                </a:solidFill>
              </a:rPr>
              <a:t>Rob Reeder,  CABI</a:t>
            </a:r>
            <a:endParaRPr lang="en-US" sz="1800" dirty="0">
              <a:solidFill>
                <a:schemeClr val="bg1"/>
              </a:solidFill>
              <a:cs typeface="Arial"/>
            </a:endParaRPr>
          </a:p>
        </p:txBody>
      </p:sp>
      <p:sp>
        <p:nvSpPr>
          <p:cNvPr id="12" name="Rectangle 11"/>
          <p:cNvSpPr/>
          <p:nvPr/>
        </p:nvSpPr>
        <p:spPr>
          <a:xfrm>
            <a:off x="7284206" y="6223686"/>
            <a:ext cx="1717137" cy="253916"/>
          </a:xfrm>
          <a:prstGeom prst="rect">
            <a:avLst/>
          </a:prstGeom>
        </p:spPr>
        <p:txBody>
          <a:bodyPr wrap="none">
            <a:spAutoFit/>
          </a:bodyPr>
          <a:lstStyle/>
          <a:p>
            <a:r>
              <a:rPr lang="en-GB" sz="1050" dirty="0">
                <a:ln w="3175" cmpd="sng">
                  <a:noFill/>
                  <a:prstDash val="solid"/>
                </a:ln>
                <a:solidFill>
                  <a:srgbClr val="FFFFFF"/>
                </a:solidFill>
                <a:effectLst>
                  <a:outerShdw blurRad="25400" dist="12700" dir="5400000" algn="ctr" rotWithShape="0">
                    <a:schemeClr val="tx1"/>
                  </a:outerShdw>
                </a:effectLst>
                <a:latin typeface="Arial" pitchFamily="34" charset="0"/>
                <a:cs typeface="Arial" pitchFamily="34" charset="0"/>
              </a:rPr>
              <a:t>© CAB International 2012</a:t>
            </a:r>
          </a:p>
        </p:txBody>
      </p:sp>
    </p:spTree>
    <p:extLst>
      <p:ext uri="{BB962C8B-B14F-4D97-AF65-F5344CB8AC3E}">
        <p14:creationId xmlns:p14="http://schemas.microsoft.com/office/powerpoint/2010/main" val="281802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7917 0.00023 L 0.27674 0.00023 " pathEditMode="relative" rAng="0" ptsTypes="AA">
                                      <p:cBhvr>
                                        <p:cTn id="6" dur="2000" fill="hold"/>
                                        <p:tgtEl>
                                          <p:spTgt spid="9"/>
                                        </p:tgtEl>
                                        <p:attrNameLst>
                                          <p:attrName>ppt_x</p:attrName>
                                          <p:attrName>ppt_y</p:attrName>
                                        </p:attrNameLst>
                                      </p:cBhvr>
                                      <p:rCtr x="17795" y="0"/>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1+#ppt_w/2"/>
                                          </p:val>
                                        </p:tav>
                                        <p:tav tm="100000">
                                          <p:val>
                                            <p:strVal val="#ppt_x"/>
                                          </p:val>
                                        </p:tav>
                                      </p:tavLst>
                                    </p:anim>
                                    <p:anim calcmode="lin" valueType="num">
                                      <p:cBhvr additive="base">
                                        <p:cTn id="12" dur="10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0-#ppt_w/2"/>
                                          </p:val>
                                        </p:tav>
                                        <p:tav tm="100000">
                                          <p:val>
                                            <p:strVal val="#ppt_x"/>
                                          </p:val>
                                        </p:tav>
                                      </p:tavLst>
                                    </p:anim>
                                    <p:anim calcmode="lin" valueType="num">
                                      <p:cBhvr additive="base">
                                        <p:cTn id="17"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44703" y="429573"/>
            <a:ext cx="45976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FIND THE PROBLEM</a:t>
            </a:r>
            <a:endParaRPr lang="en-US" b="1" dirty="0">
              <a:solidFill>
                <a:schemeClr val="bg1"/>
              </a:solidFill>
              <a:latin typeface="Arial"/>
              <a:cs typeface="Arial"/>
            </a:endParaRPr>
          </a:p>
        </p:txBody>
      </p:sp>
      <p:pic>
        <p:nvPicPr>
          <p:cNvPr id="5" name="Picture 4" descr="Plantwise Logo - white.eps"/>
          <p:cNvPicPr>
            <a:picLocks noChangeAspect="1"/>
          </p:cNvPicPr>
          <p:nvPr/>
        </p:nvPicPr>
        <p:blipFill rotWithShape="1">
          <a:blip r:embed="rId3"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7" name="TextBox 6"/>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EXERCISE</a:t>
            </a:r>
            <a:endParaRPr lang="en-US" sz="650" b="1" dirty="0">
              <a:solidFill>
                <a:srgbClr val="FFFFFF"/>
              </a:solidFill>
            </a:endParaRPr>
          </a:p>
        </p:txBody>
      </p:sp>
    </p:spTree>
    <p:extLst>
      <p:ext uri="{BB962C8B-B14F-4D97-AF65-F5344CB8AC3E}">
        <p14:creationId xmlns:p14="http://schemas.microsoft.com/office/powerpoint/2010/main" val="1430388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44703" y="429573"/>
            <a:ext cx="45976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FIND THE PROBLEM</a:t>
            </a:r>
            <a:endParaRPr lang="en-US" b="1" dirty="0">
              <a:solidFill>
                <a:schemeClr val="bg1"/>
              </a:solidFill>
              <a:latin typeface="Arial"/>
              <a:cs typeface="Arial"/>
            </a:endParaRPr>
          </a:p>
        </p:txBody>
      </p:sp>
      <p:pic>
        <p:nvPicPr>
          <p:cNvPr id="5" name="Picture 4" descr="Plantwise Logo - white.eps"/>
          <p:cNvPicPr>
            <a:picLocks noChangeAspect="1"/>
          </p:cNvPicPr>
          <p:nvPr/>
        </p:nvPicPr>
        <p:blipFill rotWithShape="1">
          <a:blip r:embed="rId3"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7" name="TextBox 6"/>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EXERCISE</a:t>
            </a:r>
            <a:endParaRPr lang="en-US" sz="650" b="1" dirty="0">
              <a:solidFill>
                <a:srgbClr val="FFFFFF"/>
              </a:solidFill>
            </a:endParaRPr>
          </a:p>
        </p:txBody>
      </p:sp>
    </p:spTree>
    <p:extLst>
      <p:ext uri="{BB962C8B-B14F-4D97-AF65-F5344CB8AC3E}">
        <p14:creationId xmlns:p14="http://schemas.microsoft.com/office/powerpoint/2010/main" val="2207329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44703" y="429573"/>
            <a:ext cx="45976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FIND THE PROBLEM</a:t>
            </a:r>
            <a:endParaRPr lang="en-US" b="1" dirty="0">
              <a:solidFill>
                <a:schemeClr val="bg1"/>
              </a:solidFill>
              <a:latin typeface="Arial"/>
              <a:cs typeface="Arial"/>
            </a:endParaRPr>
          </a:p>
        </p:txBody>
      </p:sp>
      <p:pic>
        <p:nvPicPr>
          <p:cNvPr id="5" name="Picture 4" descr="Plantwise Logo - white.eps"/>
          <p:cNvPicPr>
            <a:picLocks noChangeAspect="1"/>
          </p:cNvPicPr>
          <p:nvPr/>
        </p:nvPicPr>
        <p:blipFill rotWithShape="1">
          <a:blip r:embed="rId3"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7" name="TextBox 6"/>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EXERCISE</a:t>
            </a:r>
            <a:endParaRPr lang="en-US" sz="650" b="1" dirty="0">
              <a:solidFill>
                <a:srgbClr val="FFFFFF"/>
              </a:solidFill>
            </a:endParaRPr>
          </a:p>
        </p:txBody>
      </p:sp>
    </p:spTree>
    <p:extLst>
      <p:ext uri="{BB962C8B-B14F-4D97-AF65-F5344CB8AC3E}">
        <p14:creationId xmlns:p14="http://schemas.microsoft.com/office/powerpoint/2010/main" val="3114463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44703" y="429573"/>
            <a:ext cx="45976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FIND THE PROBLEM</a:t>
            </a:r>
            <a:endParaRPr lang="en-US" b="1" dirty="0">
              <a:solidFill>
                <a:schemeClr val="bg1"/>
              </a:solidFill>
              <a:latin typeface="Arial"/>
              <a:cs typeface="Arial"/>
            </a:endParaRPr>
          </a:p>
        </p:txBody>
      </p:sp>
      <p:pic>
        <p:nvPicPr>
          <p:cNvPr id="5" name="Picture 4"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7" name="TextBox 6"/>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EXERCISE</a:t>
            </a:r>
            <a:endParaRPr lang="en-US" sz="650" b="1" dirty="0">
              <a:solidFill>
                <a:srgbClr val="FFFFFF"/>
              </a:solidFill>
            </a:endParaRPr>
          </a:p>
        </p:txBody>
      </p:sp>
    </p:spTree>
    <p:extLst>
      <p:ext uri="{BB962C8B-B14F-4D97-AF65-F5344CB8AC3E}">
        <p14:creationId xmlns:p14="http://schemas.microsoft.com/office/powerpoint/2010/main" val="864740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44703" y="429573"/>
            <a:ext cx="45976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FIND THE PROBLEM</a:t>
            </a:r>
            <a:endParaRPr lang="en-US" b="1" dirty="0">
              <a:solidFill>
                <a:schemeClr val="bg1"/>
              </a:solidFill>
              <a:latin typeface="Arial"/>
              <a:cs typeface="Arial"/>
            </a:endParaRPr>
          </a:p>
        </p:txBody>
      </p:sp>
      <p:pic>
        <p:nvPicPr>
          <p:cNvPr id="5" name="Picture 4"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7" name="TextBox 6"/>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EXERCISE</a:t>
            </a:r>
            <a:endParaRPr lang="en-US" sz="650" b="1" dirty="0">
              <a:solidFill>
                <a:srgbClr val="FFFFFF"/>
              </a:solidFill>
            </a:endParaRPr>
          </a:p>
        </p:txBody>
      </p:sp>
    </p:spTree>
    <p:extLst>
      <p:ext uri="{BB962C8B-B14F-4D97-AF65-F5344CB8AC3E}">
        <p14:creationId xmlns:p14="http://schemas.microsoft.com/office/powerpoint/2010/main" val="3365059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44703" y="429573"/>
            <a:ext cx="45976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FIND THE PROBLEM</a:t>
            </a:r>
            <a:endParaRPr lang="en-US" b="1" dirty="0">
              <a:solidFill>
                <a:schemeClr val="bg1"/>
              </a:solidFill>
              <a:latin typeface="Arial"/>
              <a:cs typeface="Arial"/>
            </a:endParaRPr>
          </a:p>
        </p:txBody>
      </p:sp>
      <p:pic>
        <p:nvPicPr>
          <p:cNvPr id="5" name="Picture 4"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7" name="TextBox 6"/>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EXERCISE</a:t>
            </a:r>
            <a:endParaRPr lang="en-US" sz="650" b="1" dirty="0">
              <a:solidFill>
                <a:srgbClr val="FFFFFF"/>
              </a:solidFill>
            </a:endParaRPr>
          </a:p>
        </p:txBody>
      </p:sp>
    </p:spTree>
    <p:extLst>
      <p:ext uri="{BB962C8B-B14F-4D97-AF65-F5344CB8AC3E}">
        <p14:creationId xmlns:p14="http://schemas.microsoft.com/office/powerpoint/2010/main" val="3960805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44703" y="429573"/>
            <a:ext cx="45976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FIND THE PROBLEM</a:t>
            </a:r>
            <a:endParaRPr lang="en-US" b="1" dirty="0">
              <a:solidFill>
                <a:schemeClr val="bg1"/>
              </a:solidFill>
              <a:latin typeface="Arial"/>
              <a:cs typeface="Arial"/>
            </a:endParaRPr>
          </a:p>
        </p:txBody>
      </p:sp>
      <p:pic>
        <p:nvPicPr>
          <p:cNvPr id="5" name="Picture 4"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7" name="TextBox 6"/>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EXERCISE</a:t>
            </a:r>
            <a:endParaRPr lang="en-US" sz="650" b="1" dirty="0">
              <a:solidFill>
                <a:srgbClr val="FFFFFF"/>
              </a:solidFill>
            </a:endParaRPr>
          </a:p>
        </p:txBody>
      </p:sp>
    </p:spTree>
    <p:extLst>
      <p:ext uri="{BB962C8B-B14F-4D97-AF65-F5344CB8AC3E}">
        <p14:creationId xmlns:p14="http://schemas.microsoft.com/office/powerpoint/2010/main" val="3556891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bwMode="auto">
          <a:xfrm>
            <a:off x="504825" y="546100"/>
            <a:ext cx="8118475"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44703" y="429573"/>
            <a:ext cx="45976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FIND THE PROBLEM</a:t>
            </a:r>
            <a:endParaRPr lang="en-US" b="1" dirty="0">
              <a:solidFill>
                <a:schemeClr val="bg1"/>
              </a:solidFill>
              <a:latin typeface="Arial"/>
              <a:cs typeface="Arial"/>
            </a:endParaRPr>
          </a:p>
        </p:txBody>
      </p:sp>
      <p:pic>
        <p:nvPicPr>
          <p:cNvPr id="5" name="Picture 4" descr="Plantwise Logo - white.eps"/>
          <p:cNvPicPr>
            <a:picLocks noChangeAspect="1"/>
          </p:cNvPicPr>
          <p:nvPr/>
        </p:nvPicPr>
        <p:blipFill rotWithShape="1">
          <a:blip r:embed="rId3"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7" name="TextBox 6"/>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EXERCISE</a:t>
            </a:r>
            <a:endParaRPr lang="en-US" sz="650" b="1" dirty="0">
              <a:solidFill>
                <a:srgbClr val="FFFFFF"/>
              </a:solidFill>
            </a:endParaRPr>
          </a:p>
        </p:txBody>
      </p:sp>
    </p:spTree>
    <p:extLst>
      <p:ext uri="{BB962C8B-B14F-4D97-AF65-F5344CB8AC3E}">
        <p14:creationId xmlns:p14="http://schemas.microsoft.com/office/powerpoint/2010/main" val="1435806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EXERCISE</a:t>
            </a:r>
            <a:endParaRPr lang="en-US" sz="650" b="1" dirty="0">
              <a:solidFill>
                <a:srgbClr val="FFFFFF"/>
              </a:solidFill>
            </a:endParaRPr>
          </a:p>
        </p:txBody>
      </p:sp>
      <p:sp>
        <p:nvSpPr>
          <p:cNvPr id="4" name="TextBox 3"/>
          <p:cNvSpPr txBox="1"/>
          <p:nvPr/>
        </p:nvSpPr>
        <p:spPr>
          <a:xfrm>
            <a:off x="-444703" y="429573"/>
            <a:ext cx="45976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FIND THE PROBLEM</a:t>
            </a:r>
            <a:endParaRPr lang="en-US" b="1" dirty="0">
              <a:solidFill>
                <a:schemeClr val="bg1"/>
              </a:solidFill>
              <a:latin typeface="Arial"/>
              <a:cs typeface="Arial"/>
            </a:endParaRPr>
          </a:p>
        </p:txBody>
      </p:sp>
      <p:pic>
        <p:nvPicPr>
          <p:cNvPr id="5" name="Picture 4"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Tree>
    <p:extLst>
      <p:ext uri="{BB962C8B-B14F-4D97-AF65-F5344CB8AC3E}">
        <p14:creationId xmlns:p14="http://schemas.microsoft.com/office/powerpoint/2010/main" val="4023950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44703" y="429573"/>
            <a:ext cx="45976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FIND THE PROBLEM</a:t>
            </a:r>
            <a:endParaRPr lang="en-US" b="1" dirty="0">
              <a:solidFill>
                <a:schemeClr val="bg1"/>
              </a:solidFill>
              <a:latin typeface="Arial"/>
              <a:cs typeface="Arial"/>
            </a:endParaRPr>
          </a:p>
        </p:txBody>
      </p:sp>
      <p:pic>
        <p:nvPicPr>
          <p:cNvPr id="5" name="Picture 4"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7" name="TextBox 6"/>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EXERCISE</a:t>
            </a:r>
            <a:endParaRPr lang="en-US" sz="650" b="1" dirty="0">
              <a:solidFill>
                <a:srgbClr val="FFFFFF"/>
              </a:solidFill>
            </a:endParaRPr>
          </a:p>
        </p:txBody>
      </p:sp>
    </p:spTree>
    <p:extLst>
      <p:ext uri="{BB962C8B-B14F-4D97-AF65-F5344CB8AC3E}">
        <p14:creationId xmlns:p14="http://schemas.microsoft.com/office/powerpoint/2010/main" val="2288246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nvSpPr>
        <p:spPr>
          <a:xfrm>
            <a:off x="635001" y="-2"/>
            <a:ext cx="8509000" cy="6593019"/>
          </a:xfrm>
          <a:prstGeom prst="rect">
            <a:avLst/>
          </a:prstGeom>
          <a:solidFill>
            <a:schemeClr val="tx1">
              <a:alpha val="60000"/>
            </a:schemeClr>
          </a:solidFill>
        </p:spPr>
        <p:txBody>
          <a:bodyPr wrap="square" lIns="360000" tIns="1620000" rIns="360000" bIns="360000" rtlCol="0" anchor="t" anchorCtr="0">
            <a:noAutofit/>
          </a:bodyPr>
          <a:lstStyle/>
          <a:p>
            <a:pPr marL="342900" indent="-342900" defTabSz="457200" fontAlgn="auto">
              <a:spcBef>
                <a:spcPts val="0"/>
              </a:spcBef>
              <a:spcAft>
                <a:spcPts val="1200"/>
              </a:spcAft>
              <a:buFont typeface="Wingdings" pitchFamily="2" charset="2"/>
              <a:buChar char="§"/>
            </a:pPr>
            <a:r>
              <a:rPr lang="en-GB" b="1" dirty="0">
                <a:solidFill>
                  <a:srgbClr val="FFFFFF"/>
                </a:solidFill>
                <a:latin typeface="Arial"/>
                <a:cs typeface="Arial"/>
              </a:rPr>
              <a:t>Care should always be taken when handling and applying pesticides.</a:t>
            </a:r>
          </a:p>
          <a:p>
            <a:pPr marL="342900" indent="-342900" defTabSz="457200" fontAlgn="auto">
              <a:spcBef>
                <a:spcPts val="0"/>
              </a:spcBef>
              <a:spcAft>
                <a:spcPts val="1200"/>
              </a:spcAft>
              <a:buFont typeface="Wingdings" pitchFamily="2" charset="2"/>
              <a:buChar char="§"/>
            </a:pPr>
            <a:r>
              <a:rPr lang="en-GB" b="1" dirty="0">
                <a:solidFill>
                  <a:srgbClr val="FFFFFF"/>
                </a:solidFill>
                <a:latin typeface="Arial"/>
                <a:cs typeface="Arial"/>
              </a:rPr>
              <a:t>Plant doctors have a duty to inform farmers of the hazards and correct means of handling chemical </a:t>
            </a:r>
            <a:r>
              <a:rPr lang="en-GB" b="1" dirty="0" smtClean="0">
                <a:solidFill>
                  <a:srgbClr val="FFFFFF"/>
                </a:solidFill>
                <a:latin typeface="Arial"/>
                <a:cs typeface="Arial"/>
              </a:rPr>
              <a:t>substances.</a:t>
            </a:r>
            <a:endParaRPr lang="en-GB" b="1" dirty="0">
              <a:solidFill>
                <a:srgbClr val="FFFFFF"/>
              </a:solidFill>
              <a:latin typeface="Arial"/>
              <a:cs typeface="Arial"/>
            </a:endParaRPr>
          </a:p>
          <a:p>
            <a:pPr marL="342900" indent="-342900" defTabSz="457200" fontAlgn="auto">
              <a:spcBef>
                <a:spcPts val="0"/>
              </a:spcBef>
              <a:spcAft>
                <a:spcPts val="1200"/>
              </a:spcAft>
              <a:buFont typeface="Wingdings" pitchFamily="2" charset="2"/>
              <a:buChar char="§"/>
            </a:pPr>
            <a:r>
              <a:rPr lang="en-GB" b="1" dirty="0">
                <a:solidFill>
                  <a:srgbClr val="FFFFFF"/>
                </a:solidFill>
                <a:latin typeface="Arial"/>
                <a:cs typeface="Arial"/>
              </a:rPr>
              <a:t>Please watch the following presentation carefully noting down potential problems. Only record each problem once!</a:t>
            </a:r>
          </a:p>
        </p:txBody>
      </p:sp>
      <p:sp>
        <p:nvSpPr>
          <p:cNvPr id="3" name="TextBox 2"/>
          <p:cNvSpPr txBox="1"/>
          <p:nvPr/>
        </p:nvSpPr>
        <p:spPr>
          <a:xfrm>
            <a:off x="-559003" y="429573"/>
            <a:ext cx="40134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INTRODUCTION</a:t>
            </a:r>
            <a:endParaRPr lang="en-US" b="1" dirty="0">
              <a:solidFill>
                <a:schemeClr val="bg1"/>
              </a:solidFill>
              <a:latin typeface="Arial"/>
              <a:cs typeface="Arial"/>
            </a:endParaRPr>
          </a:p>
        </p:txBody>
      </p:sp>
      <p:pic>
        <p:nvPicPr>
          <p:cNvPr id="4" name="Picture 3" descr="Plantwise Logo - white.eps"/>
          <p:cNvPicPr>
            <a:picLocks noChangeAspect="1"/>
          </p:cNvPicPr>
          <p:nvPr/>
        </p:nvPicPr>
        <p:blipFill rotWithShape="1">
          <a:blip r:embed="rId3"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5" name="TextBox 4"/>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a:t>
            </a:r>
            <a:endParaRPr lang="en-US" sz="650" b="1" dirty="0">
              <a:solidFill>
                <a:srgbClr val="FFFFFF"/>
              </a:solidFill>
            </a:endParaRPr>
          </a:p>
        </p:txBody>
      </p:sp>
    </p:spTree>
    <p:extLst>
      <p:ext uri="{BB962C8B-B14F-4D97-AF65-F5344CB8AC3E}">
        <p14:creationId xmlns:p14="http://schemas.microsoft.com/office/powerpoint/2010/main" val="1888004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10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10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10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44703" y="429573"/>
            <a:ext cx="45976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FIND THE PROBLEM</a:t>
            </a:r>
            <a:endParaRPr lang="en-US" b="1" dirty="0">
              <a:solidFill>
                <a:schemeClr val="bg1"/>
              </a:solidFill>
              <a:latin typeface="Arial"/>
              <a:cs typeface="Arial"/>
            </a:endParaRPr>
          </a:p>
        </p:txBody>
      </p:sp>
      <p:pic>
        <p:nvPicPr>
          <p:cNvPr id="5" name="Picture 4"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7" name="TextBox 6"/>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EXERCISE</a:t>
            </a:r>
            <a:endParaRPr lang="en-US" sz="650" b="1" dirty="0">
              <a:solidFill>
                <a:srgbClr val="FFFFFF"/>
              </a:solidFill>
            </a:endParaRPr>
          </a:p>
        </p:txBody>
      </p:sp>
    </p:spTree>
    <p:extLst>
      <p:ext uri="{BB962C8B-B14F-4D97-AF65-F5344CB8AC3E}">
        <p14:creationId xmlns:p14="http://schemas.microsoft.com/office/powerpoint/2010/main" val="1392161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44703" y="429573"/>
            <a:ext cx="45976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FIND THE PROBLEM</a:t>
            </a:r>
            <a:endParaRPr lang="en-US" b="1" dirty="0">
              <a:solidFill>
                <a:schemeClr val="bg1"/>
              </a:solidFill>
              <a:latin typeface="Arial"/>
              <a:cs typeface="Arial"/>
            </a:endParaRPr>
          </a:p>
        </p:txBody>
      </p:sp>
      <p:pic>
        <p:nvPicPr>
          <p:cNvPr id="5" name="Picture 4"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7" name="TextBox 6"/>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EXERCISE</a:t>
            </a:r>
            <a:endParaRPr lang="en-US" sz="650" b="1" dirty="0">
              <a:solidFill>
                <a:srgbClr val="FFFFFF"/>
              </a:solidFill>
            </a:endParaRPr>
          </a:p>
        </p:txBody>
      </p:sp>
    </p:spTree>
    <p:extLst>
      <p:ext uri="{BB962C8B-B14F-4D97-AF65-F5344CB8AC3E}">
        <p14:creationId xmlns:p14="http://schemas.microsoft.com/office/powerpoint/2010/main" val="1703227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44703" y="429573"/>
            <a:ext cx="45976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FIND THE PROBLEM</a:t>
            </a:r>
            <a:endParaRPr lang="en-US" b="1" dirty="0">
              <a:solidFill>
                <a:schemeClr val="bg1"/>
              </a:solidFill>
              <a:latin typeface="Arial"/>
              <a:cs typeface="Arial"/>
            </a:endParaRPr>
          </a:p>
        </p:txBody>
      </p:sp>
      <p:pic>
        <p:nvPicPr>
          <p:cNvPr id="5" name="Picture 4"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6" name="TextBox 5"/>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EXERCISE</a:t>
            </a:r>
            <a:endParaRPr lang="en-US" sz="650" b="1" dirty="0">
              <a:solidFill>
                <a:srgbClr val="FFFFFF"/>
              </a:solidFill>
            </a:endParaRPr>
          </a:p>
        </p:txBody>
      </p:sp>
    </p:spTree>
    <p:extLst>
      <p:ext uri="{BB962C8B-B14F-4D97-AF65-F5344CB8AC3E}">
        <p14:creationId xmlns:p14="http://schemas.microsoft.com/office/powerpoint/2010/main" val="292400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44703" y="429573"/>
            <a:ext cx="45976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FIND THE PROBLEM</a:t>
            </a:r>
            <a:endParaRPr lang="en-US" b="1" dirty="0">
              <a:solidFill>
                <a:schemeClr val="bg1"/>
              </a:solidFill>
              <a:latin typeface="Arial"/>
              <a:cs typeface="Arial"/>
            </a:endParaRPr>
          </a:p>
        </p:txBody>
      </p:sp>
      <p:pic>
        <p:nvPicPr>
          <p:cNvPr id="5" name="Picture 4"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7" name="TextBox 6"/>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EXERCISE</a:t>
            </a:r>
            <a:endParaRPr lang="en-US" sz="650" b="1" dirty="0">
              <a:solidFill>
                <a:srgbClr val="FFFFFF"/>
              </a:solidFill>
            </a:endParaRPr>
          </a:p>
        </p:txBody>
      </p:sp>
    </p:spTree>
    <p:extLst>
      <p:ext uri="{BB962C8B-B14F-4D97-AF65-F5344CB8AC3E}">
        <p14:creationId xmlns:p14="http://schemas.microsoft.com/office/powerpoint/2010/main" val="3476619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44703" y="429573"/>
            <a:ext cx="45976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FIND THE PROBLEM</a:t>
            </a:r>
            <a:endParaRPr lang="en-US" b="1" dirty="0">
              <a:solidFill>
                <a:schemeClr val="bg1"/>
              </a:solidFill>
              <a:latin typeface="Arial"/>
              <a:cs typeface="Arial"/>
            </a:endParaRPr>
          </a:p>
        </p:txBody>
      </p:sp>
      <p:pic>
        <p:nvPicPr>
          <p:cNvPr id="5" name="Picture 4"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9" name="TextBox 8"/>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EXERCISE</a:t>
            </a:r>
            <a:endParaRPr lang="en-US" sz="650" b="1" dirty="0">
              <a:solidFill>
                <a:srgbClr val="FFFFFF"/>
              </a:solidFill>
            </a:endParaRPr>
          </a:p>
        </p:txBody>
      </p:sp>
    </p:spTree>
    <p:extLst>
      <p:ext uri="{BB962C8B-B14F-4D97-AF65-F5344CB8AC3E}">
        <p14:creationId xmlns:p14="http://schemas.microsoft.com/office/powerpoint/2010/main" val="3638888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44703" y="429573"/>
            <a:ext cx="45976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FIND THE PROBLEM</a:t>
            </a:r>
            <a:endParaRPr lang="en-US" b="1" dirty="0">
              <a:solidFill>
                <a:schemeClr val="bg1"/>
              </a:solidFill>
              <a:latin typeface="Arial"/>
              <a:cs typeface="Arial"/>
            </a:endParaRPr>
          </a:p>
        </p:txBody>
      </p:sp>
      <p:pic>
        <p:nvPicPr>
          <p:cNvPr id="5" name="Picture 4"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7" name="TextBox 6"/>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EXERCISE</a:t>
            </a:r>
            <a:endParaRPr lang="en-US" sz="650" b="1" dirty="0">
              <a:solidFill>
                <a:srgbClr val="FFFFFF"/>
              </a:solidFill>
            </a:endParaRPr>
          </a:p>
        </p:txBody>
      </p:sp>
    </p:spTree>
    <p:extLst>
      <p:ext uri="{BB962C8B-B14F-4D97-AF65-F5344CB8AC3E}">
        <p14:creationId xmlns:p14="http://schemas.microsoft.com/office/powerpoint/2010/main" val="1853194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44703" y="429573"/>
            <a:ext cx="45976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FIND THE PROBLEM</a:t>
            </a:r>
            <a:endParaRPr lang="en-US" b="1" dirty="0">
              <a:solidFill>
                <a:schemeClr val="bg1"/>
              </a:solidFill>
              <a:latin typeface="Arial"/>
              <a:cs typeface="Arial"/>
            </a:endParaRPr>
          </a:p>
        </p:txBody>
      </p:sp>
      <p:pic>
        <p:nvPicPr>
          <p:cNvPr id="5" name="Picture 4"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7" name="TextBox 6"/>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EXERCISE</a:t>
            </a:r>
            <a:endParaRPr lang="en-US" sz="650" b="1" dirty="0">
              <a:solidFill>
                <a:srgbClr val="FFFFFF"/>
              </a:solidFill>
            </a:endParaRPr>
          </a:p>
        </p:txBody>
      </p:sp>
    </p:spTree>
    <p:extLst>
      <p:ext uri="{BB962C8B-B14F-4D97-AF65-F5344CB8AC3E}">
        <p14:creationId xmlns:p14="http://schemas.microsoft.com/office/powerpoint/2010/main" val="1049961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504825" y="546100"/>
            <a:ext cx="8118475"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44703" y="429573"/>
            <a:ext cx="45976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FIND THE PROBLEM</a:t>
            </a:r>
            <a:endParaRPr lang="en-US" b="1" dirty="0">
              <a:solidFill>
                <a:schemeClr val="bg1"/>
              </a:solidFill>
              <a:latin typeface="Arial"/>
              <a:cs typeface="Arial"/>
            </a:endParaRPr>
          </a:p>
        </p:txBody>
      </p:sp>
      <p:pic>
        <p:nvPicPr>
          <p:cNvPr id="5" name="Picture 4"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7" name="TextBox 6"/>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EXERCISE</a:t>
            </a:r>
            <a:endParaRPr lang="en-US" sz="650" b="1" dirty="0">
              <a:solidFill>
                <a:srgbClr val="FFFFFF"/>
              </a:solidFill>
            </a:endParaRPr>
          </a:p>
        </p:txBody>
      </p:sp>
    </p:spTree>
    <p:extLst>
      <p:ext uri="{BB962C8B-B14F-4D97-AF65-F5344CB8AC3E}">
        <p14:creationId xmlns:p14="http://schemas.microsoft.com/office/powerpoint/2010/main" val="3697397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bwMode="auto">
          <a:xfrm>
            <a:off x="504825" y="546100"/>
            <a:ext cx="8118475"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44703" y="429573"/>
            <a:ext cx="45976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FIND THE PROBLEM</a:t>
            </a:r>
            <a:endParaRPr lang="en-US" b="1" dirty="0">
              <a:solidFill>
                <a:schemeClr val="bg1"/>
              </a:solidFill>
              <a:latin typeface="Arial"/>
              <a:cs typeface="Arial"/>
            </a:endParaRPr>
          </a:p>
        </p:txBody>
      </p:sp>
      <p:pic>
        <p:nvPicPr>
          <p:cNvPr id="5" name="Picture 4" descr="Plantwise Logo - white.eps"/>
          <p:cNvPicPr>
            <a:picLocks noChangeAspect="1"/>
          </p:cNvPicPr>
          <p:nvPr/>
        </p:nvPicPr>
        <p:blipFill rotWithShape="1">
          <a:blip r:embed="rId3"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7" name="TextBox 6"/>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EXERCISE</a:t>
            </a:r>
            <a:endParaRPr lang="en-US" sz="650" b="1" dirty="0">
              <a:solidFill>
                <a:srgbClr val="FFFFFF"/>
              </a:solidFill>
            </a:endParaRPr>
          </a:p>
        </p:txBody>
      </p:sp>
    </p:spTree>
    <p:extLst>
      <p:ext uri="{BB962C8B-B14F-4D97-AF65-F5344CB8AC3E}">
        <p14:creationId xmlns:p14="http://schemas.microsoft.com/office/powerpoint/2010/main" val="3697397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44703" y="429573"/>
            <a:ext cx="45976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FIND THE PROBLEM</a:t>
            </a:r>
            <a:endParaRPr lang="en-US" b="1" dirty="0">
              <a:solidFill>
                <a:schemeClr val="bg1"/>
              </a:solidFill>
              <a:latin typeface="Arial"/>
              <a:cs typeface="Arial"/>
            </a:endParaRPr>
          </a:p>
        </p:txBody>
      </p:sp>
      <p:pic>
        <p:nvPicPr>
          <p:cNvPr id="5" name="Picture 4"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7" name="TextBox 6"/>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EXERCISE</a:t>
            </a:r>
            <a:endParaRPr lang="en-US" sz="650" b="1" dirty="0">
              <a:solidFill>
                <a:srgbClr val="FFFFFF"/>
              </a:solidFill>
            </a:endParaRPr>
          </a:p>
        </p:txBody>
      </p:sp>
    </p:spTree>
    <p:extLst>
      <p:ext uri="{BB962C8B-B14F-4D97-AF65-F5344CB8AC3E}">
        <p14:creationId xmlns:p14="http://schemas.microsoft.com/office/powerpoint/2010/main" val="1907669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bwMode="auto">
          <a:xfrm>
            <a:off x="504825" y="546100"/>
            <a:ext cx="8118475"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44703" y="429573"/>
            <a:ext cx="45976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FIND THE PROBLEM</a:t>
            </a:r>
            <a:endParaRPr lang="en-US" b="1" dirty="0">
              <a:solidFill>
                <a:schemeClr val="bg1"/>
              </a:solidFill>
              <a:latin typeface="Arial"/>
              <a:cs typeface="Arial"/>
            </a:endParaRPr>
          </a:p>
        </p:txBody>
      </p:sp>
      <p:pic>
        <p:nvPicPr>
          <p:cNvPr id="5" name="Picture 4" descr="Plantwise Logo - white.eps"/>
          <p:cNvPicPr>
            <a:picLocks noChangeAspect="1"/>
          </p:cNvPicPr>
          <p:nvPr/>
        </p:nvPicPr>
        <p:blipFill rotWithShape="1">
          <a:blip r:embed="rId3"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7" name="TextBox 6"/>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EXERCISE</a:t>
            </a:r>
            <a:endParaRPr lang="en-US" sz="650" b="1" dirty="0">
              <a:solidFill>
                <a:srgbClr val="FFFFFF"/>
              </a:solidFill>
            </a:endParaRPr>
          </a:p>
        </p:txBody>
      </p:sp>
    </p:spTree>
    <p:extLst>
      <p:ext uri="{BB962C8B-B14F-4D97-AF65-F5344CB8AC3E}">
        <p14:creationId xmlns:p14="http://schemas.microsoft.com/office/powerpoint/2010/main" val="2954691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44703" y="429573"/>
            <a:ext cx="45976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FIND THE PROBLEM</a:t>
            </a:r>
            <a:endParaRPr lang="en-US" b="1" dirty="0">
              <a:solidFill>
                <a:schemeClr val="bg1"/>
              </a:solidFill>
              <a:latin typeface="Arial"/>
              <a:cs typeface="Arial"/>
            </a:endParaRPr>
          </a:p>
        </p:txBody>
      </p:sp>
      <p:pic>
        <p:nvPicPr>
          <p:cNvPr id="5" name="Picture 4"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7" name="TextBox 6"/>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EXERCISE</a:t>
            </a:r>
            <a:endParaRPr lang="en-US" sz="650" b="1" dirty="0">
              <a:solidFill>
                <a:srgbClr val="FFFFFF"/>
              </a:solidFill>
            </a:endParaRPr>
          </a:p>
        </p:txBody>
      </p:sp>
    </p:spTree>
    <p:extLst>
      <p:ext uri="{BB962C8B-B14F-4D97-AF65-F5344CB8AC3E}">
        <p14:creationId xmlns:p14="http://schemas.microsoft.com/office/powerpoint/2010/main" val="3110672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2003" y="429573"/>
            <a:ext cx="51183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POTENTIAL PROBLEMS</a:t>
            </a:r>
            <a:endParaRPr lang="en-US" b="1" dirty="0">
              <a:solidFill>
                <a:schemeClr val="bg1"/>
              </a:solidFill>
              <a:latin typeface="Arial"/>
              <a:cs typeface="Arial"/>
            </a:endParaRPr>
          </a:p>
        </p:txBody>
      </p:sp>
      <p:pic>
        <p:nvPicPr>
          <p:cNvPr id="5" name="Picture 4" descr="Plantwise Logo - white.eps"/>
          <p:cNvPicPr>
            <a:picLocks noChangeAspect="1"/>
          </p:cNvPicPr>
          <p:nvPr/>
        </p:nvPicPr>
        <p:blipFill rotWithShape="1">
          <a:blip r:embed="rId2"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6" name="TextBox 5"/>
          <p:cNvSpPr txBox="1">
            <a:spLocks/>
          </p:cNvSpPr>
          <p:nvPr/>
        </p:nvSpPr>
        <p:spPr>
          <a:xfrm>
            <a:off x="1" y="1587500"/>
            <a:ext cx="9144000" cy="5013180"/>
          </a:xfrm>
          <a:prstGeom prst="rect">
            <a:avLst/>
          </a:prstGeom>
          <a:solidFill>
            <a:schemeClr val="tx1">
              <a:alpha val="60000"/>
            </a:schemeClr>
          </a:solidFill>
        </p:spPr>
        <p:txBody>
          <a:bodyPr wrap="square" lIns="360000" tIns="180000" rIns="360000" bIns="180000" rtlCol="0" anchor="t" anchorCtr="0">
            <a:noAutofit/>
          </a:bodyPr>
          <a:lstStyle/>
          <a:p>
            <a:pPr algn="ctr"/>
            <a:r>
              <a:rPr lang="en-US" b="1" dirty="0" smtClean="0">
                <a:solidFill>
                  <a:srgbClr val="FFFFFF"/>
                </a:solidFill>
                <a:latin typeface="Arial"/>
                <a:cs typeface="Arial"/>
              </a:rPr>
              <a:t>How many did you spot?</a:t>
            </a:r>
          </a:p>
          <a:p>
            <a:endParaRPr lang="en-US" sz="2500" b="1" dirty="0">
              <a:solidFill>
                <a:srgbClr val="FFFFFF"/>
              </a:solidFill>
              <a:latin typeface="Arial"/>
              <a:cs typeface="Arial"/>
            </a:endParaRPr>
          </a:p>
          <a:p>
            <a:endParaRPr lang="en-US" sz="2500" b="1" dirty="0" smtClean="0">
              <a:solidFill>
                <a:srgbClr val="FFFFFF"/>
              </a:solidFill>
              <a:latin typeface="Arial"/>
              <a:cs typeface="Arial"/>
            </a:endParaRPr>
          </a:p>
          <a:p>
            <a:pPr algn="ctr"/>
            <a:r>
              <a:rPr lang="en-US" b="1" dirty="0" smtClean="0">
                <a:solidFill>
                  <a:srgbClr val="FFFFFF"/>
                </a:solidFill>
                <a:latin typeface="Arial"/>
                <a:cs typeface="Arial"/>
              </a:rPr>
              <a:t>WE COUNTED 19</a:t>
            </a:r>
          </a:p>
        </p:txBody>
      </p:sp>
      <p:sp>
        <p:nvSpPr>
          <p:cNvPr id="7" name="TextBox 6"/>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POTENTIAL PROBLEMS</a:t>
            </a:r>
            <a:endParaRPr lang="en-US" sz="650" b="1" dirty="0">
              <a:solidFill>
                <a:srgbClr val="FFFFFF"/>
              </a:solidFill>
            </a:endParaRPr>
          </a:p>
        </p:txBody>
      </p:sp>
    </p:spTree>
    <p:extLst>
      <p:ext uri="{BB962C8B-B14F-4D97-AF65-F5344CB8AC3E}">
        <p14:creationId xmlns:p14="http://schemas.microsoft.com/office/powerpoint/2010/main" val="433282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 calcmode="lin" valueType="num">
                                      <p:cBhvr additive="base">
                                        <p:cTn id="17"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bwMode="auto">
          <a:xfrm>
            <a:off x="504825" y="546100"/>
            <a:ext cx="8118475"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4919663" y="2374900"/>
            <a:ext cx="2017712" cy="2671763"/>
          </a:xfrm>
          <a:prstGeom prst="ellipse">
            <a:avLst/>
          </a:prstGeom>
          <a:noFill/>
          <a:ln w="793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Oval 7"/>
          <p:cNvSpPr/>
          <p:nvPr/>
        </p:nvSpPr>
        <p:spPr>
          <a:xfrm flipH="1">
            <a:off x="2573338" y="3487738"/>
            <a:ext cx="1728787" cy="1952625"/>
          </a:xfrm>
          <a:prstGeom prst="ellipse">
            <a:avLst/>
          </a:prstGeom>
          <a:noFill/>
          <a:ln w="793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10"/>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POTENTIAL PROBLEMS</a:t>
            </a:r>
            <a:endParaRPr lang="en-US" sz="650" b="1" dirty="0">
              <a:solidFill>
                <a:srgbClr val="FFFFFF"/>
              </a:solidFill>
            </a:endParaRPr>
          </a:p>
        </p:txBody>
      </p:sp>
      <p:sp>
        <p:nvSpPr>
          <p:cNvPr id="9" name="TextBox 8"/>
          <p:cNvSpPr txBox="1"/>
          <p:nvPr/>
        </p:nvSpPr>
        <p:spPr>
          <a:xfrm>
            <a:off x="-432003" y="429573"/>
            <a:ext cx="51183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POTENTIAL PROBLEMS</a:t>
            </a:r>
            <a:endParaRPr lang="en-US" b="1" dirty="0">
              <a:solidFill>
                <a:schemeClr val="bg1"/>
              </a:solidFill>
              <a:latin typeface="Arial"/>
              <a:cs typeface="Arial"/>
            </a:endParaRPr>
          </a:p>
        </p:txBody>
      </p:sp>
      <p:pic>
        <p:nvPicPr>
          <p:cNvPr id="10" name="Picture 9" descr="Plantwise Logo - white.eps"/>
          <p:cNvPicPr>
            <a:picLocks noChangeAspect="1"/>
          </p:cNvPicPr>
          <p:nvPr/>
        </p:nvPicPr>
        <p:blipFill rotWithShape="1">
          <a:blip r:embed="rId3"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Tree>
    <p:extLst>
      <p:ext uri="{BB962C8B-B14F-4D97-AF65-F5344CB8AC3E}">
        <p14:creationId xmlns:p14="http://schemas.microsoft.com/office/powerpoint/2010/main" val="56592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bwMode="auto">
          <a:xfrm>
            <a:off x="504825" y="546100"/>
            <a:ext cx="8118475"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5808663" y="2451100"/>
            <a:ext cx="968375" cy="1008063"/>
          </a:xfrm>
          <a:prstGeom prst="ellipse">
            <a:avLst/>
          </a:prstGeom>
          <a:noFill/>
          <a:ln w="793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TextBox 9"/>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POTENTIAL PROBLEMS</a:t>
            </a:r>
            <a:endParaRPr lang="en-US" sz="650" b="1" dirty="0">
              <a:solidFill>
                <a:srgbClr val="FFFFFF"/>
              </a:solidFill>
            </a:endParaRPr>
          </a:p>
        </p:txBody>
      </p:sp>
      <p:sp>
        <p:nvSpPr>
          <p:cNvPr id="5" name="TextBox 4"/>
          <p:cNvSpPr txBox="1"/>
          <p:nvPr/>
        </p:nvSpPr>
        <p:spPr>
          <a:xfrm>
            <a:off x="-432003" y="429573"/>
            <a:ext cx="51183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POTENTIAL PROBLEMS</a:t>
            </a:r>
            <a:endParaRPr lang="en-US" b="1" dirty="0">
              <a:solidFill>
                <a:schemeClr val="bg1"/>
              </a:solidFill>
              <a:latin typeface="Arial"/>
              <a:cs typeface="Arial"/>
            </a:endParaRPr>
          </a:p>
        </p:txBody>
      </p:sp>
      <p:pic>
        <p:nvPicPr>
          <p:cNvPr id="8" name="Picture 7" descr="Plantwise Logo - white.eps"/>
          <p:cNvPicPr>
            <a:picLocks noChangeAspect="1"/>
          </p:cNvPicPr>
          <p:nvPr/>
        </p:nvPicPr>
        <p:blipFill rotWithShape="1">
          <a:blip r:embed="rId3"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Tree>
    <p:extLst>
      <p:ext uri="{BB962C8B-B14F-4D97-AF65-F5344CB8AC3E}">
        <p14:creationId xmlns:p14="http://schemas.microsoft.com/office/powerpoint/2010/main" val="3152153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bwMode="auto">
          <a:xfrm>
            <a:off x="504825" y="546100"/>
            <a:ext cx="8118475"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5321300" y="2636838"/>
            <a:ext cx="1184275" cy="1152525"/>
          </a:xfrm>
          <a:prstGeom prst="ellipse">
            <a:avLst/>
          </a:prstGeom>
          <a:noFill/>
          <a:ln w="793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Oval 7"/>
          <p:cNvSpPr/>
          <p:nvPr/>
        </p:nvSpPr>
        <p:spPr>
          <a:xfrm>
            <a:off x="2917825" y="1517873"/>
            <a:ext cx="1273175" cy="1295400"/>
          </a:xfrm>
          <a:prstGeom prst="ellipse">
            <a:avLst/>
          </a:prstGeom>
          <a:noFill/>
          <a:ln w="793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Oval 8"/>
          <p:cNvSpPr/>
          <p:nvPr/>
        </p:nvSpPr>
        <p:spPr>
          <a:xfrm>
            <a:off x="4368800" y="4711700"/>
            <a:ext cx="1258888" cy="1663700"/>
          </a:xfrm>
          <a:prstGeom prst="ellipse">
            <a:avLst/>
          </a:prstGeom>
          <a:noFill/>
          <a:ln w="793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Oval 9"/>
          <p:cNvSpPr/>
          <p:nvPr/>
        </p:nvSpPr>
        <p:spPr>
          <a:xfrm>
            <a:off x="1570038" y="1149572"/>
            <a:ext cx="1273175" cy="1212627"/>
          </a:xfrm>
          <a:prstGeom prst="ellipse">
            <a:avLst/>
          </a:prstGeom>
          <a:noFill/>
          <a:ln w="793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TextBox 12"/>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POTENTIAL PROBLEMS</a:t>
            </a:r>
            <a:endParaRPr lang="en-US" sz="650" b="1" dirty="0">
              <a:solidFill>
                <a:srgbClr val="FFFFFF"/>
              </a:solidFill>
            </a:endParaRPr>
          </a:p>
        </p:txBody>
      </p:sp>
      <p:sp>
        <p:nvSpPr>
          <p:cNvPr id="11" name="TextBox 10"/>
          <p:cNvSpPr txBox="1"/>
          <p:nvPr/>
        </p:nvSpPr>
        <p:spPr>
          <a:xfrm>
            <a:off x="-432003" y="429573"/>
            <a:ext cx="51183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POTENTIAL PROBLEMS</a:t>
            </a:r>
            <a:endParaRPr lang="en-US" b="1" dirty="0">
              <a:solidFill>
                <a:schemeClr val="bg1"/>
              </a:solidFill>
              <a:latin typeface="Arial"/>
              <a:cs typeface="Arial"/>
            </a:endParaRPr>
          </a:p>
        </p:txBody>
      </p:sp>
      <p:pic>
        <p:nvPicPr>
          <p:cNvPr id="12" name="Picture 11" descr="Plantwise Logo - white.eps"/>
          <p:cNvPicPr>
            <a:picLocks noChangeAspect="1"/>
          </p:cNvPicPr>
          <p:nvPr/>
        </p:nvPicPr>
        <p:blipFill rotWithShape="1">
          <a:blip r:embed="rId3"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Tree>
    <p:extLst>
      <p:ext uri="{BB962C8B-B14F-4D97-AF65-F5344CB8AC3E}">
        <p14:creationId xmlns:p14="http://schemas.microsoft.com/office/powerpoint/2010/main" val="1630454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bwMode="auto">
          <a:xfrm>
            <a:off x="504825" y="546100"/>
            <a:ext cx="8118475"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2997200" y="1930400"/>
            <a:ext cx="2184400" cy="2209800"/>
          </a:xfrm>
          <a:prstGeom prst="ellipse">
            <a:avLst/>
          </a:prstGeom>
          <a:noFill/>
          <a:ln w="793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TextBox 7"/>
          <p:cNvSpPr txBox="1"/>
          <p:nvPr/>
        </p:nvSpPr>
        <p:spPr>
          <a:xfrm>
            <a:off x="-432003" y="429573"/>
            <a:ext cx="51183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POTENTIAL PROBLEMS</a:t>
            </a:r>
            <a:endParaRPr lang="en-US" b="1" dirty="0">
              <a:solidFill>
                <a:schemeClr val="bg1"/>
              </a:solidFill>
              <a:latin typeface="Arial"/>
              <a:cs typeface="Arial"/>
            </a:endParaRPr>
          </a:p>
        </p:txBody>
      </p:sp>
      <p:pic>
        <p:nvPicPr>
          <p:cNvPr id="9" name="Picture 8" descr="Plantwise Logo - white.eps"/>
          <p:cNvPicPr>
            <a:picLocks noChangeAspect="1"/>
          </p:cNvPicPr>
          <p:nvPr/>
        </p:nvPicPr>
        <p:blipFill rotWithShape="1">
          <a:blip r:embed="rId3"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0" name="TextBox 9"/>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POTENTIAL PROBLEMS</a:t>
            </a:r>
            <a:endParaRPr lang="en-US" sz="650" b="1" dirty="0">
              <a:solidFill>
                <a:srgbClr val="FFFFFF"/>
              </a:solidFill>
            </a:endParaRPr>
          </a:p>
        </p:txBody>
      </p:sp>
    </p:spTree>
    <p:extLst>
      <p:ext uri="{BB962C8B-B14F-4D97-AF65-F5344CB8AC3E}">
        <p14:creationId xmlns:p14="http://schemas.microsoft.com/office/powerpoint/2010/main" val="2076703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4597400" y="4937125"/>
            <a:ext cx="1066800" cy="1066800"/>
          </a:xfrm>
          <a:prstGeom prst="ellipse">
            <a:avLst/>
          </a:prstGeom>
          <a:noFill/>
          <a:ln w="793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Oval 7"/>
          <p:cNvSpPr/>
          <p:nvPr/>
        </p:nvSpPr>
        <p:spPr>
          <a:xfrm>
            <a:off x="4711700" y="3594100"/>
            <a:ext cx="1066800" cy="1066800"/>
          </a:xfrm>
          <a:prstGeom prst="ellipse">
            <a:avLst/>
          </a:prstGeom>
          <a:noFill/>
          <a:ln w="793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TextBox 8"/>
          <p:cNvSpPr txBox="1"/>
          <p:nvPr/>
        </p:nvSpPr>
        <p:spPr>
          <a:xfrm>
            <a:off x="-432003" y="429573"/>
            <a:ext cx="51183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POTENTIAL PROBLEMS</a:t>
            </a:r>
            <a:endParaRPr lang="en-US" b="1" dirty="0">
              <a:solidFill>
                <a:schemeClr val="bg1"/>
              </a:solidFill>
              <a:latin typeface="Arial"/>
              <a:cs typeface="Arial"/>
            </a:endParaRPr>
          </a:p>
        </p:txBody>
      </p:sp>
      <p:pic>
        <p:nvPicPr>
          <p:cNvPr id="10" name="Picture 9" descr="Plantwise Logo - white.eps"/>
          <p:cNvPicPr>
            <a:picLocks noChangeAspect="1"/>
          </p:cNvPicPr>
          <p:nvPr/>
        </p:nvPicPr>
        <p:blipFill rotWithShape="1">
          <a:blip r:embed="rId3"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1" name="TextBox 10"/>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POTENTIAL PROBLEMS</a:t>
            </a:r>
            <a:endParaRPr lang="en-US" sz="650" b="1" dirty="0">
              <a:solidFill>
                <a:srgbClr val="FFFFFF"/>
              </a:solidFill>
            </a:endParaRPr>
          </a:p>
        </p:txBody>
      </p:sp>
    </p:spTree>
    <p:extLst>
      <p:ext uri="{BB962C8B-B14F-4D97-AF65-F5344CB8AC3E}">
        <p14:creationId xmlns:p14="http://schemas.microsoft.com/office/powerpoint/2010/main" val="2505245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32003" y="429573"/>
            <a:ext cx="51183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POTENTIAL PROBLEMS</a:t>
            </a:r>
            <a:endParaRPr lang="en-US" b="1" dirty="0">
              <a:solidFill>
                <a:schemeClr val="bg1"/>
              </a:solidFill>
              <a:latin typeface="Arial"/>
              <a:cs typeface="Arial"/>
            </a:endParaRPr>
          </a:p>
        </p:txBody>
      </p:sp>
      <p:pic>
        <p:nvPicPr>
          <p:cNvPr id="8" name="Picture 7" descr="Plantwise Logo - white.eps"/>
          <p:cNvPicPr>
            <a:picLocks noChangeAspect="1"/>
          </p:cNvPicPr>
          <p:nvPr/>
        </p:nvPicPr>
        <p:blipFill rotWithShape="1">
          <a:blip r:embed="rId3"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9" name="TextBox 8"/>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POTENTIAL PROBLEMS</a:t>
            </a:r>
            <a:endParaRPr lang="en-US" sz="650" b="1" dirty="0">
              <a:solidFill>
                <a:srgbClr val="FFFFFF"/>
              </a:solidFill>
            </a:endParaRPr>
          </a:p>
        </p:txBody>
      </p:sp>
    </p:spTree>
    <p:extLst>
      <p:ext uri="{BB962C8B-B14F-4D97-AF65-F5344CB8AC3E}">
        <p14:creationId xmlns:p14="http://schemas.microsoft.com/office/powerpoint/2010/main" val="1786277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3314700" y="2692400"/>
            <a:ext cx="1358899" cy="1346200"/>
          </a:xfrm>
          <a:prstGeom prst="ellipse">
            <a:avLst/>
          </a:prstGeom>
          <a:noFill/>
          <a:ln w="793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TextBox 7"/>
          <p:cNvSpPr txBox="1"/>
          <p:nvPr/>
        </p:nvSpPr>
        <p:spPr>
          <a:xfrm>
            <a:off x="-432003" y="429573"/>
            <a:ext cx="51183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POTENTIAL PROBLEMS</a:t>
            </a:r>
            <a:endParaRPr lang="en-US" b="1" dirty="0">
              <a:solidFill>
                <a:schemeClr val="bg1"/>
              </a:solidFill>
              <a:latin typeface="Arial"/>
              <a:cs typeface="Arial"/>
            </a:endParaRPr>
          </a:p>
        </p:txBody>
      </p:sp>
      <p:pic>
        <p:nvPicPr>
          <p:cNvPr id="9" name="Picture 8" descr="Plantwise Logo - white.eps"/>
          <p:cNvPicPr>
            <a:picLocks noChangeAspect="1"/>
          </p:cNvPicPr>
          <p:nvPr/>
        </p:nvPicPr>
        <p:blipFill rotWithShape="1">
          <a:blip r:embed="rId3"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0" name="TextBox 9"/>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POTENTIAL PROBLEMS</a:t>
            </a:r>
            <a:endParaRPr lang="en-US" sz="650" b="1" dirty="0">
              <a:solidFill>
                <a:srgbClr val="FFFFFF"/>
              </a:solidFill>
            </a:endParaRPr>
          </a:p>
        </p:txBody>
      </p:sp>
    </p:spTree>
    <p:extLst>
      <p:ext uri="{BB962C8B-B14F-4D97-AF65-F5344CB8AC3E}">
        <p14:creationId xmlns:p14="http://schemas.microsoft.com/office/powerpoint/2010/main" val="2224064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3419475" y="4868863"/>
            <a:ext cx="792163" cy="831850"/>
          </a:xfrm>
          <a:prstGeom prst="ellipse">
            <a:avLst/>
          </a:prstGeom>
          <a:noFill/>
          <a:ln w="793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TextBox 7"/>
          <p:cNvSpPr txBox="1"/>
          <p:nvPr/>
        </p:nvSpPr>
        <p:spPr>
          <a:xfrm>
            <a:off x="-432003" y="429573"/>
            <a:ext cx="51183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POTENTIAL PROBLEMS</a:t>
            </a:r>
            <a:endParaRPr lang="en-US" b="1" dirty="0">
              <a:solidFill>
                <a:schemeClr val="bg1"/>
              </a:solidFill>
              <a:latin typeface="Arial"/>
              <a:cs typeface="Arial"/>
            </a:endParaRPr>
          </a:p>
        </p:txBody>
      </p:sp>
      <p:pic>
        <p:nvPicPr>
          <p:cNvPr id="9" name="Picture 8" descr="Plantwise Logo - white.eps"/>
          <p:cNvPicPr>
            <a:picLocks noChangeAspect="1"/>
          </p:cNvPicPr>
          <p:nvPr/>
        </p:nvPicPr>
        <p:blipFill rotWithShape="1">
          <a:blip r:embed="rId3"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0" name="TextBox 9"/>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POTENTIAL PROBLEMS</a:t>
            </a:r>
            <a:endParaRPr lang="en-US" sz="650" b="1" dirty="0">
              <a:solidFill>
                <a:srgbClr val="FFFFFF"/>
              </a:solidFill>
            </a:endParaRPr>
          </a:p>
        </p:txBody>
      </p:sp>
    </p:spTree>
    <p:extLst>
      <p:ext uri="{BB962C8B-B14F-4D97-AF65-F5344CB8AC3E}">
        <p14:creationId xmlns:p14="http://schemas.microsoft.com/office/powerpoint/2010/main" val="697107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504825" y="546100"/>
            <a:ext cx="8118475"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44703" y="429573"/>
            <a:ext cx="45976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FIND THE PROBLEM</a:t>
            </a:r>
            <a:endParaRPr lang="en-US" b="1" dirty="0">
              <a:solidFill>
                <a:schemeClr val="bg1"/>
              </a:solidFill>
              <a:latin typeface="Arial"/>
              <a:cs typeface="Arial"/>
            </a:endParaRPr>
          </a:p>
        </p:txBody>
      </p:sp>
      <p:pic>
        <p:nvPicPr>
          <p:cNvPr id="5" name="Picture 4"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7" name="TextBox 6"/>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EXERCISE</a:t>
            </a:r>
            <a:endParaRPr lang="en-US" sz="650" b="1" dirty="0">
              <a:solidFill>
                <a:srgbClr val="FFFFFF"/>
              </a:solidFill>
            </a:endParaRPr>
          </a:p>
        </p:txBody>
      </p:sp>
    </p:spTree>
    <p:extLst>
      <p:ext uri="{BB962C8B-B14F-4D97-AF65-F5344CB8AC3E}">
        <p14:creationId xmlns:p14="http://schemas.microsoft.com/office/powerpoint/2010/main" val="3250666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3136169" y="4521200"/>
            <a:ext cx="1062769" cy="1116013"/>
          </a:xfrm>
          <a:prstGeom prst="ellipse">
            <a:avLst/>
          </a:prstGeom>
          <a:noFill/>
          <a:ln w="793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TextBox 7"/>
          <p:cNvSpPr txBox="1"/>
          <p:nvPr/>
        </p:nvSpPr>
        <p:spPr>
          <a:xfrm>
            <a:off x="-432003" y="429573"/>
            <a:ext cx="51183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POTENTIAL PROBLEMS</a:t>
            </a:r>
            <a:endParaRPr lang="en-US" b="1" dirty="0">
              <a:solidFill>
                <a:schemeClr val="bg1"/>
              </a:solidFill>
              <a:latin typeface="Arial"/>
              <a:cs typeface="Arial"/>
            </a:endParaRPr>
          </a:p>
        </p:txBody>
      </p:sp>
      <p:pic>
        <p:nvPicPr>
          <p:cNvPr id="9" name="Picture 8" descr="Plantwise Logo - white.eps"/>
          <p:cNvPicPr>
            <a:picLocks noChangeAspect="1"/>
          </p:cNvPicPr>
          <p:nvPr/>
        </p:nvPicPr>
        <p:blipFill rotWithShape="1">
          <a:blip r:embed="rId3"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0" name="TextBox 9"/>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POTENTIAL PROBLEMS</a:t>
            </a:r>
            <a:endParaRPr lang="en-US" sz="650" b="1" dirty="0">
              <a:solidFill>
                <a:srgbClr val="FFFFFF"/>
              </a:solidFill>
            </a:endParaRPr>
          </a:p>
        </p:txBody>
      </p:sp>
    </p:spTree>
    <p:extLst>
      <p:ext uri="{BB962C8B-B14F-4D97-AF65-F5344CB8AC3E}">
        <p14:creationId xmlns:p14="http://schemas.microsoft.com/office/powerpoint/2010/main" val="3203760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32003" y="429573"/>
            <a:ext cx="51183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POTENTIAL PROBLEMS</a:t>
            </a:r>
            <a:endParaRPr lang="en-US" b="1" dirty="0">
              <a:solidFill>
                <a:schemeClr val="bg1"/>
              </a:solidFill>
              <a:latin typeface="Arial"/>
              <a:cs typeface="Arial"/>
            </a:endParaRPr>
          </a:p>
        </p:txBody>
      </p:sp>
      <p:pic>
        <p:nvPicPr>
          <p:cNvPr id="8" name="Picture 7" descr="Plantwise Logo - white.eps"/>
          <p:cNvPicPr>
            <a:picLocks noChangeAspect="1"/>
          </p:cNvPicPr>
          <p:nvPr/>
        </p:nvPicPr>
        <p:blipFill rotWithShape="1">
          <a:blip r:embed="rId3"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9" name="TextBox 8"/>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POTENTIAL PROBLEMS</a:t>
            </a:r>
            <a:endParaRPr lang="en-US" sz="650" b="1" dirty="0">
              <a:solidFill>
                <a:srgbClr val="FFFFFF"/>
              </a:solidFill>
            </a:endParaRPr>
          </a:p>
        </p:txBody>
      </p:sp>
    </p:spTree>
    <p:extLst>
      <p:ext uri="{BB962C8B-B14F-4D97-AF65-F5344CB8AC3E}">
        <p14:creationId xmlns:p14="http://schemas.microsoft.com/office/powerpoint/2010/main" val="3117455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2552700" y="4797425"/>
            <a:ext cx="1514475" cy="1435322"/>
          </a:xfrm>
          <a:prstGeom prst="ellipse">
            <a:avLst/>
          </a:prstGeom>
          <a:noFill/>
          <a:ln w="793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TextBox 7"/>
          <p:cNvSpPr txBox="1"/>
          <p:nvPr/>
        </p:nvSpPr>
        <p:spPr>
          <a:xfrm>
            <a:off x="-432003" y="429573"/>
            <a:ext cx="51183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POTENTIAL PROBLEMS</a:t>
            </a:r>
            <a:endParaRPr lang="en-US" b="1" dirty="0">
              <a:solidFill>
                <a:schemeClr val="bg1"/>
              </a:solidFill>
              <a:latin typeface="Arial"/>
              <a:cs typeface="Arial"/>
            </a:endParaRPr>
          </a:p>
        </p:txBody>
      </p:sp>
      <p:pic>
        <p:nvPicPr>
          <p:cNvPr id="9" name="Picture 8"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0" name="TextBox 9"/>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POTENTIAL PROBLEMS</a:t>
            </a:r>
            <a:endParaRPr lang="en-US" sz="650" b="1" dirty="0">
              <a:solidFill>
                <a:srgbClr val="FFFFFF"/>
              </a:solidFill>
            </a:endParaRPr>
          </a:p>
        </p:txBody>
      </p:sp>
    </p:spTree>
    <p:extLst>
      <p:ext uri="{BB962C8B-B14F-4D97-AF65-F5344CB8AC3E}">
        <p14:creationId xmlns:p14="http://schemas.microsoft.com/office/powerpoint/2010/main" val="2769744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32003" y="429573"/>
            <a:ext cx="51183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POTENTIAL PROBLEMS</a:t>
            </a:r>
            <a:endParaRPr lang="en-US" b="1" dirty="0">
              <a:solidFill>
                <a:schemeClr val="bg1"/>
              </a:solidFill>
              <a:latin typeface="Arial"/>
              <a:cs typeface="Arial"/>
            </a:endParaRPr>
          </a:p>
        </p:txBody>
      </p:sp>
      <p:pic>
        <p:nvPicPr>
          <p:cNvPr id="8" name="Picture 7"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9" name="TextBox 8"/>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POTENTIAL PROBLEMS</a:t>
            </a:r>
            <a:endParaRPr lang="en-US" sz="650" b="1" dirty="0">
              <a:solidFill>
                <a:srgbClr val="FFFFFF"/>
              </a:solidFill>
            </a:endParaRPr>
          </a:p>
        </p:txBody>
      </p:sp>
    </p:spTree>
    <p:extLst>
      <p:ext uri="{BB962C8B-B14F-4D97-AF65-F5344CB8AC3E}">
        <p14:creationId xmlns:p14="http://schemas.microsoft.com/office/powerpoint/2010/main" val="814642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32003" y="429573"/>
            <a:ext cx="51183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POTENTIAL PROBLEMS</a:t>
            </a:r>
            <a:endParaRPr lang="en-US" b="1" dirty="0">
              <a:solidFill>
                <a:schemeClr val="bg1"/>
              </a:solidFill>
              <a:latin typeface="Arial"/>
              <a:cs typeface="Arial"/>
            </a:endParaRPr>
          </a:p>
        </p:txBody>
      </p:sp>
      <p:pic>
        <p:nvPicPr>
          <p:cNvPr id="8" name="Picture 7"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9" name="TextBox 8"/>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POTENTIAL PROBLEMS</a:t>
            </a:r>
            <a:endParaRPr lang="en-US" sz="650" b="1" dirty="0">
              <a:solidFill>
                <a:srgbClr val="FFFFFF"/>
              </a:solidFill>
            </a:endParaRPr>
          </a:p>
        </p:txBody>
      </p:sp>
    </p:spTree>
    <p:extLst>
      <p:ext uri="{BB962C8B-B14F-4D97-AF65-F5344CB8AC3E}">
        <p14:creationId xmlns:p14="http://schemas.microsoft.com/office/powerpoint/2010/main" val="4037406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32003" y="429573"/>
            <a:ext cx="51183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POTENTIAL PROBLEMS</a:t>
            </a:r>
            <a:endParaRPr lang="en-US" b="1" dirty="0">
              <a:solidFill>
                <a:schemeClr val="bg1"/>
              </a:solidFill>
              <a:latin typeface="Arial"/>
              <a:cs typeface="Arial"/>
            </a:endParaRPr>
          </a:p>
        </p:txBody>
      </p:sp>
      <p:pic>
        <p:nvPicPr>
          <p:cNvPr id="8" name="Picture 7"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9" name="TextBox 8"/>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POTENTIAL PROBLEMS</a:t>
            </a:r>
            <a:endParaRPr lang="en-US" sz="650" b="1" dirty="0">
              <a:solidFill>
                <a:srgbClr val="FFFFFF"/>
              </a:solidFill>
            </a:endParaRPr>
          </a:p>
        </p:txBody>
      </p:sp>
      <p:sp>
        <p:nvSpPr>
          <p:cNvPr id="10" name="Oval 9"/>
          <p:cNvSpPr/>
          <p:nvPr/>
        </p:nvSpPr>
        <p:spPr>
          <a:xfrm>
            <a:off x="4521200" y="1384300"/>
            <a:ext cx="1701800" cy="1803400"/>
          </a:xfrm>
          <a:prstGeom prst="ellipse">
            <a:avLst/>
          </a:prstGeom>
          <a:noFill/>
          <a:ln w="793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448160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bwMode="auto">
          <a:xfrm>
            <a:off x="504825" y="546100"/>
            <a:ext cx="8118475"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3735388" y="760413"/>
            <a:ext cx="1800225" cy="2487612"/>
          </a:xfrm>
          <a:prstGeom prst="ellipse">
            <a:avLst/>
          </a:prstGeom>
          <a:noFill/>
          <a:ln w="793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TextBox 7"/>
          <p:cNvSpPr txBox="1"/>
          <p:nvPr/>
        </p:nvSpPr>
        <p:spPr>
          <a:xfrm>
            <a:off x="-432003" y="429573"/>
            <a:ext cx="51183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POTENTIAL PROBLEMS</a:t>
            </a:r>
            <a:endParaRPr lang="en-US" b="1" dirty="0">
              <a:solidFill>
                <a:schemeClr val="bg1"/>
              </a:solidFill>
              <a:latin typeface="Arial"/>
              <a:cs typeface="Arial"/>
            </a:endParaRPr>
          </a:p>
        </p:txBody>
      </p:sp>
      <p:pic>
        <p:nvPicPr>
          <p:cNvPr id="9" name="Picture 8" descr="Plantwise Logo - white.eps"/>
          <p:cNvPicPr>
            <a:picLocks noChangeAspect="1"/>
          </p:cNvPicPr>
          <p:nvPr/>
        </p:nvPicPr>
        <p:blipFill rotWithShape="1">
          <a:blip r:embed="rId3"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0" name="TextBox 9"/>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POTENTIAL PROBLEMS</a:t>
            </a:r>
            <a:endParaRPr lang="en-US" sz="650" b="1" dirty="0">
              <a:solidFill>
                <a:srgbClr val="FFFFFF"/>
              </a:solidFill>
            </a:endParaRPr>
          </a:p>
        </p:txBody>
      </p:sp>
    </p:spTree>
    <p:extLst>
      <p:ext uri="{BB962C8B-B14F-4D97-AF65-F5344CB8AC3E}">
        <p14:creationId xmlns:p14="http://schemas.microsoft.com/office/powerpoint/2010/main" val="406711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4140200" y="1476375"/>
            <a:ext cx="896938" cy="1152525"/>
          </a:xfrm>
          <a:prstGeom prst="ellipse">
            <a:avLst/>
          </a:prstGeom>
          <a:noFill/>
          <a:ln w="793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TextBox 7"/>
          <p:cNvSpPr txBox="1"/>
          <p:nvPr/>
        </p:nvSpPr>
        <p:spPr>
          <a:xfrm>
            <a:off x="-432003" y="429573"/>
            <a:ext cx="51183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POTENTIAL PROBLEMS</a:t>
            </a:r>
            <a:endParaRPr lang="en-US" b="1" dirty="0">
              <a:solidFill>
                <a:schemeClr val="bg1"/>
              </a:solidFill>
              <a:latin typeface="Arial"/>
              <a:cs typeface="Arial"/>
            </a:endParaRPr>
          </a:p>
        </p:txBody>
      </p:sp>
      <p:pic>
        <p:nvPicPr>
          <p:cNvPr id="9" name="Picture 8"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0" name="TextBox 9"/>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POTENTIAL PROBLEMS</a:t>
            </a:r>
            <a:endParaRPr lang="en-US" sz="650" b="1" dirty="0">
              <a:solidFill>
                <a:srgbClr val="FFFFFF"/>
              </a:solidFill>
            </a:endParaRPr>
          </a:p>
        </p:txBody>
      </p:sp>
    </p:spTree>
    <p:extLst>
      <p:ext uri="{BB962C8B-B14F-4D97-AF65-F5344CB8AC3E}">
        <p14:creationId xmlns:p14="http://schemas.microsoft.com/office/powerpoint/2010/main" val="2647796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32003" y="429573"/>
            <a:ext cx="51183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POTENTIAL PROBLEMS</a:t>
            </a:r>
            <a:endParaRPr lang="en-US" b="1" dirty="0">
              <a:solidFill>
                <a:schemeClr val="bg1"/>
              </a:solidFill>
              <a:latin typeface="Arial"/>
              <a:cs typeface="Arial"/>
            </a:endParaRPr>
          </a:p>
        </p:txBody>
      </p:sp>
      <p:pic>
        <p:nvPicPr>
          <p:cNvPr id="8" name="Picture 7"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9" name="TextBox 8"/>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POTENTIAL PROBLEMS</a:t>
            </a:r>
            <a:endParaRPr lang="en-US" sz="650" b="1" dirty="0">
              <a:solidFill>
                <a:srgbClr val="FFFFFF"/>
              </a:solidFill>
            </a:endParaRPr>
          </a:p>
        </p:txBody>
      </p:sp>
    </p:spTree>
    <p:extLst>
      <p:ext uri="{BB962C8B-B14F-4D97-AF65-F5344CB8AC3E}">
        <p14:creationId xmlns:p14="http://schemas.microsoft.com/office/powerpoint/2010/main" val="2056835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32003" y="429573"/>
            <a:ext cx="51183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POTENTIAL PROBLEMS</a:t>
            </a:r>
            <a:endParaRPr lang="en-US" b="1" dirty="0">
              <a:solidFill>
                <a:schemeClr val="bg1"/>
              </a:solidFill>
              <a:latin typeface="Arial"/>
              <a:cs typeface="Arial"/>
            </a:endParaRPr>
          </a:p>
        </p:txBody>
      </p:sp>
      <p:pic>
        <p:nvPicPr>
          <p:cNvPr id="8" name="Picture 7"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9" name="TextBox 8"/>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POTENTIAL PROBLEMS</a:t>
            </a:r>
            <a:endParaRPr lang="en-US" sz="650" b="1" dirty="0">
              <a:solidFill>
                <a:srgbClr val="FFFFFF"/>
              </a:solidFill>
            </a:endParaRPr>
          </a:p>
        </p:txBody>
      </p:sp>
    </p:spTree>
    <p:extLst>
      <p:ext uri="{BB962C8B-B14F-4D97-AF65-F5344CB8AC3E}">
        <p14:creationId xmlns:p14="http://schemas.microsoft.com/office/powerpoint/2010/main" val="2957857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bwMode="auto">
          <a:xfrm>
            <a:off x="504825" y="546100"/>
            <a:ext cx="8118475"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EXERCISE</a:t>
            </a:r>
            <a:endParaRPr lang="en-US" sz="650" b="1" dirty="0">
              <a:solidFill>
                <a:srgbClr val="FFFFFF"/>
              </a:solidFill>
            </a:endParaRPr>
          </a:p>
        </p:txBody>
      </p:sp>
      <p:sp>
        <p:nvSpPr>
          <p:cNvPr id="4" name="TextBox 3"/>
          <p:cNvSpPr txBox="1"/>
          <p:nvPr/>
        </p:nvSpPr>
        <p:spPr>
          <a:xfrm>
            <a:off x="-444703" y="429573"/>
            <a:ext cx="45976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FIND THE PROBLEM</a:t>
            </a:r>
            <a:endParaRPr lang="en-US" b="1" dirty="0">
              <a:solidFill>
                <a:schemeClr val="bg1"/>
              </a:solidFill>
              <a:latin typeface="Arial"/>
              <a:cs typeface="Arial"/>
            </a:endParaRPr>
          </a:p>
        </p:txBody>
      </p:sp>
      <p:pic>
        <p:nvPicPr>
          <p:cNvPr id="5" name="Picture 4" descr="Plantwise Logo - white.eps"/>
          <p:cNvPicPr>
            <a:picLocks noChangeAspect="1"/>
          </p:cNvPicPr>
          <p:nvPr/>
        </p:nvPicPr>
        <p:blipFill rotWithShape="1">
          <a:blip r:embed="rId3"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Tree>
    <p:extLst>
      <p:ext uri="{BB962C8B-B14F-4D97-AF65-F5344CB8AC3E}">
        <p14:creationId xmlns:p14="http://schemas.microsoft.com/office/powerpoint/2010/main" val="3330550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4584700" y="938213"/>
            <a:ext cx="863600" cy="903287"/>
          </a:xfrm>
          <a:prstGeom prst="ellipse">
            <a:avLst/>
          </a:prstGeom>
          <a:noFill/>
          <a:ln w="793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TextBox 7"/>
          <p:cNvSpPr txBox="1"/>
          <p:nvPr/>
        </p:nvSpPr>
        <p:spPr>
          <a:xfrm>
            <a:off x="-432003" y="429573"/>
            <a:ext cx="51183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POTENTIAL PROBLEMS</a:t>
            </a:r>
            <a:endParaRPr lang="en-US" b="1" dirty="0">
              <a:solidFill>
                <a:schemeClr val="bg1"/>
              </a:solidFill>
              <a:latin typeface="Arial"/>
              <a:cs typeface="Arial"/>
            </a:endParaRPr>
          </a:p>
        </p:txBody>
      </p:sp>
      <p:pic>
        <p:nvPicPr>
          <p:cNvPr id="9" name="Picture 8"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0" name="TextBox 9"/>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POTENTIAL PROBLEMS</a:t>
            </a:r>
            <a:endParaRPr lang="en-US" sz="650" b="1" dirty="0">
              <a:solidFill>
                <a:srgbClr val="FFFFFF"/>
              </a:solidFill>
            </a:endParaRPr>
          </a:p>
        </p:txBody>
      </p:sp>
    </p:spTree>
    <p:extLst>
      <p:ext uri="{BB962C8B-B14F-4D97-AF65-F5344CB8AC3E}">
        <p14:creationId xmlns:p14="http://schemas.microsoft.com/office/powerpoint/2010/main" val="856889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32003" y="429573"/>
            <a:ext cx="51183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POTENTIAL PROBLEMS</a:t>
            </a:r>
            <a:endParaRPr lang="en-US" b="1" dirty="0">
              <a:solidFill>
                <a:schemeClr val="bg1"/>
              </a:solidFill>
              <a:latin typeface="Arial"/>
              <a:cs typeface="Arial"/>
            </a:endParaRPr>
          </a:p>
        </p:txBody>
      </p:sp>
      <p:pic>
        <p:nvPicPr>
          <p:cNvPr id="10" name="Picture 9"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1" name="TextBox 10"/>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POTENTIAL PROBLEMS</a:t>
            </a:r>
            <a:endParaRPr lang="en-US" sz="650" b="1" dirty="0">
              <a:solidFill>
                <a:srgbClr val="FFFFFF"/>
              </a:solidFill>
            </a:endParaRPr>
          </a:p>
        </p:txBody>
      </p:sp>
    </p:spTree>
    <p:extLst>
      <p:ext uri="{BB962C8B-B14F-4D97-AF65-F5344CB8AC3E}">
        <p14:creationId xmlns:p14="http://schemas.microsoft.com/office/powerpoint/2010/main" val="3871193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32003" y="429573"/>
            <a:ext cx="51183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POTENTIAL PROBLEMS</a:t>
            </a:r>
            <a:endParaRPr lang="en-US" b="1" dirty="0">
              <a:solidFill>
                <a:schemeClr val="bg1"/>
              </a:solidFill>
              <a:latin typeface="Arial"/>
              <a:cs typeface="Arial"/>
            </a:endParaRPr>
          </a:p>
        </p:txBody>
      </p:sp>
      <p:pic>
        <p:nvPicPr>
          <p:cNvPr id="8" name="Picture 7"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9" name="TextBox 8"/>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POTENTIAL PROBLEMS</a:t>
            </a:r>
            <a:endParaRPr lang="en-US" sz="650" b="1" dirty="0">
              <a:solidFill>
                <a:srgbClr val="FFFFFF"/>
              </a:solidFill>
            </a:endParaRPr>
          </a:p>
        </p:txBody>
      </p:sp>
    </p:spTree>
    <p:extLst>
      <p:ext uri="{BB962C8B-B14F-4D97-AF65-F5344CB8AC3E}">
        <p14:creationId xmlns:p14="http://schemas.microsoft.com/office/powerpoint/2010/main" val="1738682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32003" y="429573"/>
            <a:ext cx="51183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POTENTIAL PROBLEMS</a:t>
            </a:r>
            <a:endParaRPr lang="en-US" b="1" dirty="0">
              <a:solidFill>
                <a:schemeClr val="bg1"/>
              </a:solidFill>
              <a:latin typeface="Arial"/>
              <a:cs typeface="Arial"/>
            </a:endParaRPr>
          </a:p>
        </p:txBody>
      </p:sp>
      <p:pic>
        <p:nvPicPr>
          <p:cNvPr id="7" name="Picture 6"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9" name="TextBox 8"/>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POTENTIAL PROBLEMS</a:t>
            </a:r>
            <a:endParaRPr lang="en-US" sz="650" b="1" dirty="0">
              <a:solidFill>
                <a:srgbClr val="FFFFFF"/>
              </a:solidFill>
            </a:endParaRPr>
          </a:p>
        </p:txBody>
      </p:sp>
    </p:spTree>
    <p:extLst>
      <p:ext uri="{BB962C8B-B14F-4D97-AF65-F5344CB8AC3E}">
        <p14:creationId xmlns:p14="http://schemas.microsoft.com/office/powerpoint/2010/main" val="239256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32003" y="429573"/>
            <a:ext cx="51183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POTENTIAL PROBLEMS</a:t>
            </a:r>
            <a:endParaRPr lang="en-US" b="1" dirty="0">
              <a:solidFill>
                <a:schemeClr val="bg1"/>
              </a:solidFill>
              <a:latin typeface="Arial"/>
              <a:cs typeface="Arial"/>
            </a:endParaRPr>
          </a:p>
        </p:txBody>
      </p:sp>
      <p:pic>
        <p:nvPicPr>
          <p:cNvPr id="8" name="Picture 7"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9" name="TextBox 8"/>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POTENTIAL PROBLEMS</a:t>
            </a:r>
            <a:endParaRPr lang="en-US" sz="650" b="1" dirty="0">
              <a:solidFill>
                <a:srgbClr val="FFFFFF"/>
              </a:solidFill>
            </a:endParaRPr>
          </a:p>
        </p:txBody>
      </p:sp>
    </p:spTree>
    <p:extLst>
      <p:ext uri="{BB962C8B-B14F-4D97-AF65-F5344CB8AC3E}">
        <p14:creationId xmlns:p14="http://schemas.microsoft.com/office/powerpoint/2010/main" val="1941046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4316413" y="3213100"/>
            <a:ext cx="1112837" cy="1335088"/>
          </a:xfrm>
          <a:prstGeom prst="ellipse">
            <a:avLst/>
          </a:prstGeom>
          <a:noFill/>
          <a:ln w="793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TextBox 7"/>
          <p:cNvSpPr txBox="1"/>
          <p:nvPr/>
        </p:nvSpPr>
        <p:spPr>
          <a:xfrm>
            <a:off x="-432003" y="429573"/>
            <a:ext cx="51183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POTENTIAL PROBLEMS</a:t>
            </a:r>
            <a:endParaRPr lang="en-US" b="1" dirty="0">
              <a:solidFill>
                <a:schemeClr val="bg1"/>
              </a:solidFill>
              <a:latin typeface="Arial"/>
              <a:cs typeface="Arial"/>
            </a:endParaRPr>
          </a:p>
        </p:txBody>
      </p:sp>
      <p:pic>
        <p:nvPicPr>
          <p:cNvPr id="9" name="Picture 8"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0" name="TextBox 9"/>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POTENTIAL PROBLEMS</a:t>
            </a:r>
            <a:endParaRPr lang="en-US" sz="650" b="1" dirty="0">
              <a:solidFill>
                <a:srgbClr val="FFFFFF"/>
              </a:solidFill>
            </a:endParaRPr>
          </a:p>
        </p:txBody>
      </p:sp>
    </p:spTree>
    <p:extLst>
      <p:ext uri="{BB962C8B-B14F-4D97-AF65-F5344CB8AC3E}">
        <p14:creationId xmlns:p14="http://schemas.microsoft.com/office/powerpoint/2010/main" val="1738492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504825" y="546100"/>
            <a:ext cx="8118475"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3708400" y="3206750"/>
            <a:ext cx="1112838" cy="1441450"/>
          </a:xfrm>
          <a:prstGeom prst="ellipse">
            <a:avLst/>
          </a:prstGeom>
          <a:noFill/>
          <a:ln w="793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TextBox 7"/>
          <p:cNvSpPr txBox="1"/>
          <p:nvPr/>
        </p:nvSpPr>
        <p:spPr>
          <a:xfrm>
            <a:off x="-432003" y="429573"/>
            <a:ext cx="51183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POTENTIAL PROBLEMS</a:t>
            </a:r>
            <a:endParaRPr lang="en-US" b="1" dirty="0">
              <a:solidFill>
                <a:schemeClr val="bg1"/>
              </a:solidFill>
              <a:latin typeface="Arial"/>
              <a:cs typeface="Arial"/>
            </a:endParaRPr>
          </a:p>
        </p:txBody>
      </p:sp>
      <p:pic>
        <p:nvPicPr>
          <p:cNvPr id="9" name="Picture 8"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0" name="TextBox 9"/>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POTENTIAL PROBLEMS</a:t>
            </a:r>
            <a:endParaRPr lang="en-US" sz="650" b="1" dirty="0">
              <a:solidFill>
                <a:srgbClr val="FFFFFF"/>
              </a:solidFill>
            </a:endParaRPr>
          </a:p>
        </p:txBody>
      </p:sp>
    </p:spTree>
    <p:extLst>
      <p:ext uri="{BB962C8B-B14F-4D97-AF65-F5344CB8AC3E}">
        <p14:creationId xmlns:p14="http://schemas.microsoft.com/office/powerpoint/2010/main" val="3723969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4825" y="546100"/>
            <a:ext cx="8118475" cy="5808663"/>
          </a:xfrm>
          <a:prstGeom prst="rect">
            <a:avLst/>
          </a:prstGeom>
          <a:noFill/>
          <a:ln w="3175">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Placeholder 12" descr="http://www.womansday.com/cm/womansday/images/8q/wd0409-redbull-3.jpg"/>
          <p:cNvPicPr>
            <a:picLocks noGrp="1" noChangeAspect="1" noChangeArrowheads="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C:\Users\TaylorP\Pictures\Agchem dealers\Ag chem packaging\P1030463.JPG"/>
          <p:cNvPicPr>
            <a:picLocks noGrp="1" noChangeAspect="1" noChangeArrowheads="1"/>
          </p:cNvPicPr>
          <p:nvPr>
            <p:ph type="pic" sz="quarter" idx="10"/>
          </p:nvPr>
        </p:nvPicPr>
        <p:blipFill>
          <a:blip r:embed="rId5" cstate="screen">
            <a:extLst>
              <a:ext uri="{28A0092B-C50C-407E-A947-70E740481C1C}">
                <a14:useLocalDpi xmlns:a14="http://schemas.microsoft.com/office/drawing/2010/main"/>
              </a:ext>
            </a:extLst>
          </a:blip>
          <a:srcRect/>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p:cNvSpPr/>
          <p:nvPr/>
        </p:nvSpPr>
        <p:spPr>
          <a:xfrm>
            <a:off x="1739798" y="4421561"/>
            <a:ext cx="2006702" cy="1933202"/>
          </a:xfrm>
          <a:prstGeom prst="ellipse">
            <a:avLst/>
          </a:prstGeom>
          <a:noFill/>
          <a:ln w="793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GB"/>
          </a:p>
        </p:txBody>
      </p:sp>
      <p:sp>
        <p:nvSpPr>
          <p:cNvPr id="17" name="Oval 16"/>
          <p:cNvSpPr/>
          <p:nvPr/>
        </p:nvSpPr>
        <p:spPr>
          <a:xfrm>
            <a:off x="6070498" y="3429000"/>
            <a:ext cx="1422502" cy="1433139"/>
          </a:xfrm>
          <a:prstGeom prst="ellipse">
            <a:avLst/>
          </a:prstGeom>
          <a:noFill/>
          <a:ln w="793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GB"/>
          </a:p>
        </p:txBody>
      </p:sp>
      <p:sp>
        <p:nvSpPr>
          <p:cNvPr id="9" name="TextBox 8"/>
          <p:cNvSpPr txBox="1"/>
          <p:nvPr/>
        </p:nvSpPr>
        <p:spPr>
          <a:xfrm>
            <a:off x="-432003" y="429573"/>
            <a:ext cx="51183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POTENTIAL PROBLEMS</a:t>
            </a:r>
            <a:endParaRPr lang="en-US" b="1" dirty="0">
              <a:solidFill>
                <a:schemeClr val="bg1"/>
              </a:solidFill>
              <a:latin typeface="Arial"/>
              <a:cs typeface="Arial"/>
            </a:endParaRPr>
          </a:p>
        </p:txBody>
      </p:sp>
      <p:pic>
        <p:nvPicPr>
          <p:cNvPr id="10" name="Picture 9" descr="Plantwise Logo - white.eps"/>
          <p:cNvPicPr>
            <a:picLocks noChangeAspect="1"/>
          </p:cNvPicPr>
          <p:nvPr/>
        </p:nvPicPr>
        <p:blipFill rotWithShape="1">
          <a:blip r:embed="rId6"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4" name="TextBox 13"/>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POTENTIAL PROBLEMS</a:t>
            </a:r>
            <a:endParaRPr lang="en-US" sz="650" b="1" dirty="0">
              <a:solidFill>
                <a:srgbClr val="FFFFFF"/>
              </a:solidFill>
            </a:endParaRPr>
          </a:p>
        </p:txBody>
      </p:sp>
    </p:spTree>
    <p:extLst>
      <p:ext uri="{BB962C8B-B14F-4D97-AF65-F5344CB8AC3E}">
        <p14:creationId xmlns:p14="http://schemas.microsoft.com/office/powerpoint/2010/main" val="1393009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500"/>
                                        <p:tgtEl>
                                          <p:spTgt spid="13"/>
                                        </p:tgtEl>
                                      </p:cBhvr>
                                    </p:animEffect>
                                  </p:childTnLst>
                                </p:cTn>
                              </p:par>
                            </p:childTnLst>
                          </p:cTn>
                        </p:par>
                        <p:par>
                          <p:cTn id="11" fill="hold">
                            <p:stCondLst>
                              <p:cond delay="1500"/>
                            </p:stCondLst>
                            <p:childTnLst>
                              <p:par>
                                <p:cTn id="12" presetID="9" presetClass="entr" presetSubtype="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dissolve">
                                      <p:cBhvr>
                                        <p:cTn id="14" dur="500"/>
                                        <p:tgtEl>
                                          <p:spTgt spid="17"/>
                                        </p:tgtEl>
                                      </p:cBhvr>
                                    </p:animEffect>
                                  </p:childTnLst>
                                </p:cTn>
                              </p:par>
                            </p:childTnLst>
                          </p:cTn>
                        </p:par>
                        <p:par>
                          <p:cTn id="15" fill="hold">
                            <p:stCondLst>
                              <p:cond delay="2000"/>
                            </p:stCondLst>
                            <p:childTnLst>
                              <p:par>
                                <p:cTn id="16" presetID="9"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504825" y="546100"/>
            <a:ext cx="8118475"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4102100" y="2801938"/>
            <a:ext cx="1203325" cy="1728787"/>
          </a:xfrm>
          <a:prstGeom prst="ellipse">
            <a:avLst/>
          </a:prstGeom>
          <a:noFill/>
          <a:ln w="793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TextBox 7"/>
          <p:cNvSpPr txBox="1"/>
          <p:nvPr/>
        </p:nvSpPr>
        <p:spPr>
          <a:xfrm>
            <a:off x="-432003" y="429573"/>
            <a:ext cx="51183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POTENTIAL PROBLEMS</a:t>
            </a:r>
            <a:endParaRPr lang="en-US" b="1" dirty="0">
              <a:solidFill>
                <a:schemeClr val="bg1"/>
              </a:solidFill>
              <a:latin typeface="Arial"/>
              <a:cs typeface="Arial"/>
            </a:endParaRPr>
          </a:p>
        </p:txBody>
      </p:sp>
      <p:pic>
        <p:nvPicPr>
          <p:cNvPr id="9" name="Picture 8"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0" name="TextBox 9"/>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POTENTIAL PROBLEMS</a:t>
            </a:r>
            <a:endParaRPr lang="en-US" sz="650" b="1" dirty="0">
              <a:solidFill>
                <a:srgbClr val="FFFFFF"/>
              </a:solidFill>
            </a:endParaRPr>
          </a:p>
        </p:txBody>
      </p:sp>
    </p:spTree>
    <p:extLst>
      <p:ext uri="{BB962C8B-B14F-4D97-AF65-F5344CB8AC3E}">
        <p14:creationId xmlns:p14="http://schemas.microsoft.com/office/powerpoint/2010/main" val="473837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32003" y="429573"/>
            <a:ext cx="51183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POTENTIAL PROBLEMS</a:t>
            </a:r>
            <a:endParaRPr lang="en-US" b="1" dirty="0">
              <a:solidFill>
                <a:schemeClr val="bg1"/>
              </a:solidFill>
              <a:latin typeface="Arial"/>
              <a:cs typeface="Arial"/>
            </a:endParaRPr>
          </a:p>
        </p:txBody>
      </p:sp>
      <p:pic>
        <p:nvPicPr>
          <p:cNvPr id="8" name="Picture 7"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9" name="TextBox 8"/>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POTENTIAL PROBLEMS</a:t>
            </a:r>
            <a:endParaRPr lang="en-US" sz="650" b="1" dirty="0">
              <a:solidFill>
                <a:srgbClr val="FFFFFF"/>
              </a:solidFill>
            </a:endParaRPr>
          </a:p>
        </p:txBody>
      </p:sp>
    </p:spTree>
    <p:extLst>
      <p:ext uri="{BB962C8B-B14F-4D97-AF65-F5344CB8AC3E}">
        <p14:creationId xmlns:p14="http://schemas.microsoft.com/office/powerpoint/2010/main" val="1970653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bwMode="auto">
          <a:xfrm>
            <a:off x="504825" y="546100"/>
            <a:ext cx="8118475"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44703" y="429573"/>
            <a:ext cx="45976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FIND THE PROBLEM</a:t>
            </a:r>
            <a:endParaRPr lang="en-US" b="1" dirty="0">
              <a:solidFill>
                <a:schemeClr val="bg1"/>
              </a:solidFill>
              <a:latin typeface="Arial"/>
              <a:cs typeface="Arial"/>
            </a:endParaRPr>
          </a:p>
        </p:txBody>
      </p:sp>
      <p:pic>
        <p:nvPicPr>
          <p:cNvPr id="5" name="Picture 4" descr="Plantwise Logo - white.eps"/>
          <p:cNvPicPr>
            <a:picLocks noChangeAspect="1"/>
          </p:cNvPicPr>
          <p:nvPr/>
        </p:nvPicPr>
        <p:blipFill rotWithShape="1">
          <a:blip r:embed="rId3"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7" name="TextBox 6"/>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EXERCISE</a:t>
            </a:r>
            <a:endParaRPr lang="en-US" sz="650" b="1" dirty="0">
              <a:solidFill>
                <a:srgbClr val="FFFFFF"/>
              </a:solidFill>
            </a:endParaRPr>
          </a:p>
        </p:txBody>
      </p:sp>
    </p:spTree>
    <p:extLst>
      <p:ext uri="{BB962C8B-B14F-4D97-AF65-F5344CB8AC3E}">
        <p14:creationId xmlns:p14="http://schemas.microsoft.com/office/powerpoint/2010/main" val="4273600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3619500" y="2471738"/>
            <a:ext cx="2493963" cy="2344737"/>
          </a:xfrm>
          <a:prstGeom prst="ellipse">
            <a:avLst/>
          </a:prstGeom>
          <a:noFill/>
          <a:ln w="793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TextBox 7"/>
          <p:cNvSpPr txBox="1"/>
          <p:nvPr/>
        </p:nvSpPr>
        <p:spPr>
          <a:xfrm>
            <a:off x="-432003" y="429573"/>
            <a:ext cx="51183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POTENTIAL PROBLEMS</a:t>
            </a:r>
            <a:endParaRPr lang="en-US" b="1" dirty="0">
              <a:solidFill>
                <a:schemeClr val="bg1"/>
              </a:solidFill>
              <a:latin typeface="Arial"/>
              <a:cs typeface="Arial"/>
            </a:endParaRPr>
          </a:p>
        </p:txBody>
      </p:sp>
      <p:pic>
        <p:nvPicPr>
          <p:cNvPr id="9" name="Picture 8"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0" name="TextBox 9"/>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POTENTIAL PROBLEMS</a:t>
            </a:r>
            <a:endParaRPr lang="en-US" sz="650" b="1" dirty="0">
              <a:solidFill>
                <a:srgbClr val="FFFFFF"/>
              </a:solidFill>
            </a:endParaRPr>
          </a:p>
        </p:txBody>
      </p:sp>
    </p:spTree>
    <p:extLst>
      <p:ext uri="{BB962C8B-B14F-4D97-AF65-F5344CB8AC3E}">
        <p14:creationId xmlns:p14="http://schemas.microsoft.com/office/powerpoint/2010/main" val="1403741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http://www.domyownpestcontrol.com/images/pro_safety_kit.jpg"/>
          <p:cNvPicPr>
            <a:picLocks noGrp="1" noChangeAspect="1" noChangeArrowheads="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bwMode="auto">
          <a:xfrm>
            <a:off x="504825" y="546100"/>
            <a:ext cx="8118475"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44703" y="429573"/>
            <a:ext cx="45087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PROTECTIVE GEAR</a:t>
            </a:r>
            <a:endParaRPr lang="en-US" b="1" dirty="0">
              <a:solidFill>
                <a:schemeClr val="bg1"/>
              </a:solidFill>
              <a:latin typeface="Arial"/>
              <a:cs typeface="Arial"/>
            </a:endParaRPr>
          </a:p>
        </p:txBody>
      </p:sp>
      <p:pic>
        <p:nvPicPr>
          <p:cNvPr id="5" name="Picture 4" descr="Plantwise Logo - white.eps"/>
          <p:cNvPicPr>
            <a:picLocks noChangeAspect="1"/>
          </p:cNvPicPr>
          <p:nvPr/>
        </p:nvPicPr>
        <p:blipFill rotWithShape="1">
          <a:blip r:embed="rId3"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8" name="TextBox 7"/>
          <p:cNvSpPr txBox="1">
            <a:spLocks/>
          </p:cNvSpPr>
          <p:nvPr/>
        </p:nvSpPr>
        <p:spPr>
          <a:xfrm>
            <a:off x="1" y="5181600"/>
            <a:ext cx="9144000" cy="1419080"/>
          </a:xfrm>
          <a:prstGeom prst="rect">
            <a:avLst/>
          </a:prstGeom>
          <a:solidFill>
            <a:schemeClr val="tx1">
              <a:alpha val="60000"/>
            </a:schemeClr>
          </a:solidFill>
        </p:spPr>
        <p:txBody>
          <a:bodyPr wrap="square" lIns="360000" tIns="0" rIns="360000" bIns="180000" rtlCol="0" anchor="ctr" anchorCtr="0">
            <a:noAutofit/>
          </a:bodyPr>
          <a:lstStyle/>
          <a:p>
            <a:pPr algn="ctr"/>
            <a:r>
              <a:rPr lang="en-GB" sz="2500" b="1" smtClean="0">
                <a:solidFill>
                  <a:srgbClr val="FFFFFF"/>
                </a:solidFill>
                <a:latin typeface="Arial"/>
                <a:cs typeface="Arial"/>
              </a:rPr>
              <a:t>What’s available and how much does it cost?</a:t>
            </a:r>
            <a:endParaRPr lang="en-GB" sz="2500" b="1" dirty="0">
              <a:solidFill>
                <a:srgbClr val="FFFFFF"/>
              </a:solidFill>
              <a:latin typeface="Arial"/>
              <a:cs typeface="Arial"/>
            </a:endParaRPr>
          </a:p>
        </p:txBody>
      </p:sp>
      <p:sp>
        <p:nvSpPr>
          <p:cNvPr id="9" name="TextBox 8"/>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PROTECTIVE GEAR</a:t>
            </a:r>
            <a:endParaRPr lang="en-US" sz="650" b="1" dirty="0">
              <a:solidFill>
                <a:srgbClr val="FFFFFF"/>
              </a:solidFill>
            </a:endParaRPr>
          </a:p>
        </p:txBody>
      </p:sp>
    </p:spTree>
    <p:extLst>
      <p:ext uri="{BB962C8B-B14F-4D97-AF65-F5344CB8AC3E}">
        <p14:creationId xmlns:p14="http://schemas.microsoft.com/office/powerpoint/2010/main" val="3697397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44703" y="429573"/>
            <a:ext cx="45087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PROTECTIVE GEAR</a:t>
            </a:r>
            <a:endParaRPr lang="en-US" b="1" dirty="0">
              <a:solidFill>
                <a:schemeClr val="bg1"/>
              </a:solidFill>
              <a:latin typeface="Arial"/>
              <a:cs typeface="Arial"/>
            </a:endParaRPr>
          </a:p>
        </p:txBody>
      </p:sp>
      <p:pic>
        <p:nvPicPr>
          <p:cNvPr id="8" name="Picture 7"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9" name="TextBox 8"/>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PROTECTIVE GEAR</a:t>
            </a:r>
            <a:endParaRPr lang="en-US" sz="650" b="1" dirty="0">
              <a:solidFill>
                <a:srgbClr val="FFFFFF"/>
              </a:solidFill>
            </a:endParaRPr>
          </a:p>
        </p:txBody>
      </p:sp>
    </p:spTree>
    <p:extLst>
      <p:ext uri="{BB962C8B-B14F-4D97-AF65-F5344CB8AC3E}">
        <p14:creationId xmlns:p14="http://schemas.microsoft.com/office/powerpoint/2010/main" val="3173142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504825" y="546100"/>
            <a:ext cx="8118475"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44703" y="429573"/>
            <a:ext cx="45087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PROTECTIVE GEAR</a:t>
            </a:r>
            <a:endParaRPr lang="en-US" b="1" dirty="0">
              <a:solidFill>
                <a:schemeClr val="bg1"/>
              </a:solidFill>
              <a:latin typeface="Arial"/>
              <a:cs typeface="Arial"/>
            </a:endParaRPr>
          </a:p>
        </p:txBody>
      </p:sp>
      <p:pic>
        <p:nvPicPr>
          <p:cNvPr id="8" name="Picture 7"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9" name="TextBox 8"/>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PROTECTIVE GEAR</a:t>
            </a:r>
            <a:endParaRPr lang="en-US" sz="650" b="1" dirty="0">
              <a:solidFill>
                <a:srgbClr val="FFFFFF"/>
              </a:solidFill>
            </a:endParaRPr>
          </a:p>
        </p:txBody>
      </p:sp>
    </p:spTree>
    <p:extLst>
      <p:ext uri="{BB962C8B-B14F-4D97-AF65-F5344CB8AC3E}">
        <p14:creationId xmlns:p14="http://schemas.microsoft.com/office/powerpoint/2010/main" val="3697397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504825" y="546100"/>
            <a:ext cx="8118475"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44703" y="429573"/>
            <a:ext cx="45087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PROTECTIVE GEAR</a:t>
            </a:r>
            <a:endParaRPr lang="en-US" b="1" dirty="0">
              <a:solidFill>
                <a:schemeClr val="bg1"/>
              </a:solidFill>
              <a:latin typeface="Arial"/>
              <a:cs typeface="Arial"/>
            </a:endParaRPr>
          </a:p>
        </p:txBody>
      </p:sp>
      <p:pic>
        <p:nvPicPr>
          <p:cNvPr id="8" name="Picture 7"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9" name="TextBox 8"/>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PROTECTIVE GEAR</a:t>
            </a:r>
            <a:endParaRPr lang="en-US" sz="650" b="1" dirty="0">
              <a:solidFill>
                <a:srgbClr val="FFFFFF"/>
              </a:solidFill>
            </a:endParaRPr>
          </a:p>
        </p:txBody>
      </p:sp>
    </p:spTree>
    <p:extLst>
      <p:ext uri="{BB962C8B-B14F-4D97-AF65-F5344CB8AC3E}">
        <p14:creationId xmlns:p14="http://schemas.microsoft.com/office/powerpoint/2010/main" val="3069651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44703" y="429573"/>
            <a:ext cx="45087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PROTECTIVE GEAR</a:t>
            </a:r>
            <a:endParaRPr lang="en-US" b="1" dirty="0">
              <a:solidFill>
                <a:schemeClr val="bg1"/>
              </a:solidFill>
              <a:latin typeface="Arial"/>
              <a:cs typeface="Arial"/>
            </a:endParaRPr>
          </a:p>
        </p:txBody>
      </p:sp>
      <p:pic>
        <p:nvPicPr>
          <p:cNvPr id="8" name="Picture 7"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9" name="TextBox 8"/>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PROTECTIVE GEAR</a:t>
            </a:r>
            <a:endParaRPr lang="en-US" sz="650" b="1" dirty="0">
              <a:solidFill>
                <a:srgbClr val="FFFFFF"/>
              </a:solidFill>
            </a:endParaRPr>
          </a:p>
        </p:txBody>
      </p:sp>
    </p:spTree>
    <p:extLst>
      <p:ext uri="{BB962C8B-B14F-4D97-AF65-F5344CB8AC3E}">
        <p14:creationId xmlns:p14="http://schemas.microsoft.com/office/powerpoint/2010/main" val="2738079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504825" y="533400"/>
            <a:ext cx="8083550" cy="5759450"/>
          </a:xfrm>
        </p:spPr>
      </p:pic>
      <p:sp>
        <p:nvSpPr>
          <p:cNvPr id="4" name="TextBox 3"/>
          <p:cNvSpPr txBox="1"/>
          <p:nvPr/>
        </p:nvSpPr>
        <p:spPr>
          <a:xfrm>
            <a:off x="-444703" y="429573"/>
            <a:ext cx="45087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PROTECTIVE GEAR</a:t>
            </a:r>
            <a:endParaRPr lang="en-US" b="1" dirty="0">
              <a:solidFill>
                <a:schemeClr val="bg1"/>
              </a:solidFill>
              <a:latin typeface="Arial"/>
              <a:cs typeface="Arial"/>
            </a:endParaRPr>
          </a:p>
        </p:txBody>
      </p:sp>
      <p:pic>
        <p:nvPicPr>
          <p:cNvPr id="5" name="Picture 4"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8" name="TextBox 7"/>
          <p:cNvSpPr txBox="1">
            <a:spLocks/>
          </p:cNvSpPr>
          <p:nvPr/>
        </p:nvSpPr>
        <p:spPr>
          <a:xfrm>
            <a:off x="1" y="5397500"/>
            <a:ext cx="9144000" cy="1203180"/>
          </a:xfrm>
          <a:prstGeom prst="rect">
            <a:avLst/>
          </a:prstGeom>
          <a:solidFill>
            <a:schemeClr val="tx1">
              <a:alpha val="60000"/>
            </a:schemeClr>
          </a:solidFill>
        </p:spPr>
        <p:txBody>
          <a:bodyPr wrap="square" lIns="360000" tIns="0" rIns="360000" bIns="180000" rtlCol="0" anchor="ctr" anchorCtr="0">
            <a:noAutofit/>
          </a:bodyPr>
          <a:lstStyle/>
          <a:p>
            <a:pPr algn="ctr"/>
            <a:r>
              <a:rPr lang="en-GB" sz="2500" b="1" smtClean="0">
                <a:solidFill>
                  <a:srgbClr val="FFFFFF"/>
                </a:solidFill>
                <a:latin typeface="Arial"/>
                <a:cs typeface="Arial"/>
              </a:rPr>
              <a:t>Rules and regulations are tougher in the UK.</a:t>
            </a:r>
            <a:endParaRPr lang="en-GB" sz="2500" b="1" dirty="0">
              <a:solidFill>
                <a:srgbClr val="FFFFFF"/>
              </a:solidFill>
              <a:latin typeface="Arial"/>
              <a:cs typeface="Arial"/>
            </a:endParaRPr>
          </a:p>
        </p:txBody>
      </p:sp>
      <p:sp>
        <p:nvSpPr>
          <p:cNvPr id="10" name="TextBox 9"/>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PROTECTIVE GEAR</a:t>
            </a:r>
            <a:endParaRPr lang="en-US" sz="650" b="1" dirty="0">
              <a:solidFill>
                <a:srgbClr val="FFFFFF"/>
              </a:solidFill>
            </a:endParaRPr>
          </a:p>
        </p:txBody>
      </p:sp>
    </p:spTree>
    <p:extLst>
      <p:ext uri="{BB962C8B-B14F-4D97-AF65-F5344CB8AC3E}">
        <p14:creationId xmlns:p14="http://schemas.microsoft.com/office/powerpoint/2010/main" val="1887445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44703" y="429573"/>
            <a:ext cx="45087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PROTECTIVE GEAR</a:t>
            </a:r>
            <a:endParaRPr lang="en-US" b="1" dirty="0">
              <a:solidFill>
                <a:schemeClr val="bg1"/>
              </a:solidFill>
              <a:latin typeface="Arial"/>
              <a:cs typeface="Arial"/>
            </a:endParaRPr>
          </a:p>
        </p:txBody>
      </p:sp>
      <p:pic>
        <p:nvPicPr>
          <p:cNvPr id="8" name="Picture 7"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9" name="TextBox 8"/>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PROTECTIVE GEAR</a:t>
            </a:r>
            <a:endParaRPr lang="en-US" sz="650" b="1" dirty="0">
              <a:solidFill>
                <a:srgbClr val="FFFFFF"/>
              </a:solidFill>
            </a:endParaRPr>
          </a:p>
        </p:txBody>
      </p:sp>
    </p:spTree>
    <p:extLst>
      <p:ext uri="{BB962C8B-B14F-4D97-AF65-F5344CB8AC3E}">
        <p14:creationId xmlns:p14="http://schemas.microsoft.com/office/powerpoint/2010/main" val="3578082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504825" y="546100"/>
            <a:ext cx="8118475"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44703" y="429573"/>
            <a:ext cx="45087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PROTECTIVE GEAR</a:t>
            </a:r>
            <a:endParaRPr lang="en-US" b="1" dirty="0">
              <a:solidFill>
                <a:schemeClr val="bg1"/>
              </a:solidFill>
              <a:latin typeface="Arial"/>
              <a:cs typeface="Arial"/>
            </a:endParaRPr>
          </a:p>
        </p:txBody>
      </p:sp>
      <p:pic>
        <p:nvPicPr>
          <p:cNvPr id="5" name="Picture 4"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6" name="TextBox 5"/>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PROTECTIVE GEAR</a:t>
            </a:r>
            <a:endParaRPr lang="en-US" sz="650" b="1" dirty="0">
              <a:solidFill>
                <a:srgbClr val="FFFFFF"/>
              </a:solidFill>
            </a:endParaRPr>
          </a:p>
        </p:txBody>
      </p:sp>
    </p:spTree>
    <p:extLst>
      <p:ext uri="{BB962C8B-B14F-4D97-AF65-F5344CB8AC3E}">
        <p14:creationId xmlns:p14="http://schemas.microsoft.com/office/powerpoint/2010/main" val="3347454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44703" y="429573"/>
            <a:ext cx="45087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PROTECTIVE GEAR</a:t>
            </a:r>
            <a:endParaRPr lang="en-US" b="1" dirty="0">
              <a:solidFill>
                <a:schemeClr val="bg1"/>
              </a:solidFill>
              <a:latin typeface="Arial"/>
              <a:cs typeface="Arial"/>
            </a:endParaRPr>
          </a:p>
        </p:txBody>
      </p:sp>
      <p:pic>
        <p:nvPicPr>
          <p:cNvPr id="9" name="Picture 8"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0" name="TextBox 9"/>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PROTECTIVE GEAR</a:t>
            </a:r>
            <a:endParaRPr lang="en-US" sz="650" b="1" dirty="0">
              <a:solidFill>
                <a:srgbClr val="FFFFFF"/>
              </a:solidFill>
            </a:endParaRPr>
          </a:p>
        </p:txBody>
      </p:sp>
    </p:spTree>
    <p:extLst>
      <p:ext uri="{BB962C8B-B14F-4D97-AF65-F5344CB8AC3E}">
        <p14:creationId xmlns:p14="http://schemas.microsoft.com/office/powerpoint/2010/main" val="3509910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44703" y="429573"/>
            <a:ext cx="45976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FIND THE PROBLEM</a:t>
            </a:r>
            <a:endParaRPr lang="en-US" b="1" dirty="0">
              <a:solidFill>
                <a:schemeClr val="bg1"/>
              </a:solidFill>
              <a:latin typeface="Arial"/>
              <a:cs typeface="Arial"/>
            </a:endParaRPr>
          </a:p>
        </p:txBody>
      </p:sp>
      <p:pic>
        <p:nvPicPr>
          <p:cNvPr id="5" name="Picture 4" descr="Plantwise Logo - white.eps"/>
          <p:cNvPicPr>
            <a:picLocks noChangeAspect="1"/>
          </p:cNvPicPr>
          <p:nvPr/>
        </p:nvPicPr>
        <p:blipFill rotWithShape="1">
          <a:blip r:embed="rId3"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7" name="TextBox 6"/>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EXERCISE</a:t>
            </a:r>
            <a:endParaRPr lang="en-US" sz="650" b="1" dirty="0">
              <a:solidFill>
                <a:srgbClr val="FFFFFF"/>
              </a:solidFill>
            </a:endParaRPr>
          </a:p>
        </p:txBody>
      </p:sp>
    </p:spTree>
    <p:extLst>
      <p:ext uri="{BB962C8B-B14F-4D97-AF65-F5344CB8AC3E}">
        <p14:creationId xmlns:p14="http://schemas.microsoft.com/office/powerpoint/2010/main" val="1839158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44703" y="429573"/>
            <a:ext cx="45087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PROTECTIVE GEAR</a:t>
            </a:r>
            <a:endParaRPr lang="en-US" b="1" dirty="0">
              <a:solidFill>
                <a:schemeClr val="bg1"/>
              </a:solidFill>
              <a:latin typeface="Arial"/>
              <a:cs typeface="Arial"/>
            </a:endParaRPr>
          </a:p>
        </p:txBody>
      </p:sp>
      <p:pic>
        <p:nvPicPr>
          <p:cNvPr id="9" name="Picture 8"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10" name="TextBox 9"/>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PROTECTIVE GEAR</a:t>
            </a:r>
            <a:endParaRPr lang="en-US" sz="650" b="1" dirty="0">
              <a:solidFill>
                <a:srgbClr val="FFFFFF"/>
              </a:solidFill>
            </a:endParaRPr>
          </a:p>
        </p:txBody>
      </p:sp>
    </p:spTree>
    <p:extLst>
      <p:ext uri="{BB962C8B-B14F-4D97-AF65-F5344CB8AC3E}">
        <p14:creationId xmlns:p14="http://schemas.microsoft.com/office/powerpoint/2010/main" val="1357402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44703" y="429573"/>
            <a:ext cx="45087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PROTECTIVE GEAR</a:t>
            </a:r>
            <a:endParaRPr lang="en-US" b="1" dirty="0">
              <a:solidFill>
                <a:schemeClr val="bg1"/>
              </a:solidFill>
              <a:latin typeface="Arial"/>
              <a:cs typeface="Arial"/>
            </a:endParaRPr>
          </a:p>
        </p:txBody>
      </p:sp>
      <p:pic>
        <p:nvPicPr>
          <p:cNvPr id="7" name="Picture 6"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8" name="TextBox 7"/>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PROTECTIVE GEAR</a:t>
            </a:r>
            <a:endParaRPr lang="en-US" sz="650" b="1" dirty="0">
              <a:solidFill>
                <a:srgbClr val="FFFFFF"/>
              </a:solidFill>
            </a:endParaRPr>
          </a:p>
        </p:txBody>
      </p:sp>
    </p:spTree>
    <p:extLst>
      <p:ext uri="{BB962C8B-B14F-4D97-AF65-F5344CB8AC3E}">
        <p14:creationId xmlns:p14="http://schemas.microsoft.com/office/powerpoint/2010/main" val="746230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pic>
        <p:nvPicPr>
          <p:cNvPr id="9"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flipH="1">
            <a:off x="-1" y="0"/>
            <a:ext cx="9144000" cy="6593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a:spLocks/>
          </p:cNvSpPr>
          <p:nvPr/>
        </p:nvSpPr>
        <p:spPr>
          <a:xfrm>
            <a:off x="0" y="3409243"/>
            <a:ext cx="9144000" cy="3195649"/>
          </a:xfrm>
          <a:prstGeom prst="rect">
            <a:avLst/>
          </a:prstGeom>
          <a:solidFill>
            <a:schemeClr val="tx1">
              <a:alpha val="60000"/>
            </a:schemeClr>
          </a:solidFill>
        </p:spPr>
        <p:txBody>
          <a:bodyPr wrap="square" lIns="324000" tIns="180000" rIns="360000" bIns="180000" rtlCol="0" anchor="ctr" anchorCtr="0">
            <a:noAutofit/>
          </a:bodyPr>
          <a:lstStyle/>
          <a:p>
            <a:pPr marL="622300"/>
            <a:r>
              <a:rPr lang="en-US" sz="4800" b="1" dirty="0" smtClean="0">
                <a:solidFill>
                  <a:srgbClr val="FFFFFF"/>
                </a:solidFill>
                <a:latin typeface="Arial"/>
                <a:cs typeface="Arial"/>
              </a:rPr>
              <a:t>Thank you</a:t>
            </a:r>
          </a:p>
        </p:txBody>
      </p:sp>
      <p:sp>
        <p:nvSpPr>
          <p:cNvPr id="7" name="TextBox 6"/>
          <p:cNvSpPr txBox="1"/>
          <p:nvPr/>
        </p:nvSpPr>
        <p:spPr>
          <a:xfrm>
            <a:off x="-462950" y="429573"/>
            <a:ext cx="1761171"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endParaRPr lang="en-US" sz="2500" b="1" dirty="0">
              <a:solidFill>
                <a:schemeClr val="bg1"/>
              </a:solidFill>
              <a:latin typeface="Arial"/>
              <a:cs typeface="Arial"/>
            </a:endParaRPr>
          </a:p>
        </p:txBody>
      </p:sp>
      <p:pic>
        <p:nvPicPr>
          <p:cNvPr id="8" name="Picture 7"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Tree>
    <p:extLst>
      <p:ext uri="{BB962C8B-B14F-4D97-AF65-F5344CB8AC3E}">
        <p14:creationId xmlns:p14="http://schemas.microsoft.com/office/powerpoint/2010/main" val="150588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a:spLocks/>
          </p:cNvSpPr>
          <p:nvPr/>
        </p:nvSpPr>
        <p:spPr>
          <a:xfrm>
            <a:off x="0" y="3409243"/>
            <a:ext cx="9144000" cy="3195649"/>
          </a:xfrm>
          <a:prstGeom prst="rect">
            <a:avLst/>
          </a:prstGeom>
          <a:solidFill>
            <a:schemeClr val="tx1">
              <a:alpha val="60000"/>
            </a:schemeClr>
          </a:solidFill>
        </p:spPr>
        <p:txBody>
          <a:bodyPr wrap="square" lIns="324000" tIns="180000" rIns="360000" bIns="180000" rtlCol="0" anchor="ctr" anchorCtr="0">
            <a:noAutofit/>
          </a:bodyPr>
          <a:lstStyle/>
          <a:p>
            <a:pPr marL="622300" algn="just"/>
            <a:r>
              <a:rPr lang="en-GB" sz="1800" b="1" dirty="0" smtClean="0">
                <a:solidFill>
                  <a:srgbClr val="FFFFFF"/>
                </a:solidFill>
                <a:latin typeface="Arial"/>
                <a:cs typeface="Arial"/>
              </a:rPr>
              <a:t>© </a:t>
            </a:r>
            <a:r>
              <a:rPr lang="en-GB" sz="1800" b="1" dirty="0">
                <a:solidFill>
                  <a:srgbClr val="FFFFFF"/>
                </a:solidFill>
                <a:latin typeface="Arial"/>
                <a:cs typeface="Arial"/>
              </a:rPr>
              <a:t>CAB International 2012.  </a:t>
            </a:r>
            <a:r>
              <a:rPr lang="en-GB" sz="1800" dirty="0">
                <a:solidFill>
                  <a:srgbClr val="FFFFFF"/>
                </a:solidFill>
                <a:latin typeface="Arial"/>
                <a:cs typeface="Arial"/>
              </a:rPr>
              <a:t>All rights reserved.  </a:t>
            </a:r>
          </a:p>
          <a:p>
            <a:pPr marL="622300" algn="just"/>
            <a:r>
              <a:rPr lang="en-GB" sz="1800" dirty="0" smtClean="0">
                <a:solidFill>
                  <a:srgbClr val="FFFFFF"/>
                </a:solidFill>
                <a:latin typeface="Arial"/>
                <a:cs typeface="Arial"/>
              </a:rPr>
              <a:t>No </a:t>
            </a:r>
            <a:r>
              <a:rPr lang="en-GB" sz="1800" dirty="0">
                <a:solidFill>
                  <a:srgbClr val="FFFFFF"/>
                </a:solidFill>
                <a:latin typeface="Arial"/>
                <a:cs typeface="Arial"/>
              </a:rPr>
              <a:t>part of this publication may be reproduced in any form or by any means, electronically, mechanically, by photocopying, recording or otherwise, without the prior permission of the copyright owners.</a:t>
            </a:r>
            <a:endParaRPr lang="en-US" sz="1800" dirty="0" smtClean="0">
              <a:solidFill>
                <a:srgbClr val="FFFFFF"/>
              </a:solidFill>
              <a:latin typeface="Arial"/>
              <a:cs typeface="Arial"/>
            </a:endParaRPr>
          </a:p>
        </p:txBody>
      </p:sp>
      <p:sp>
        <p:nvSpPr>
          <p:cNvPr id="7" name="TextBox 6"/>
          <p:cNvSpPr txBox="1"/>
          <p:nvPr/>
        </p:nvSpPr>
        <p:spPr>
          <a:xfrm>
            <a:off x="-462950" y="429573"/>
            <a:ext cx="1761171" cy="720000"/>
          </a:xfrm>
          <a:prstGeom prst="roundRect">
            <a:avLst>
              <a:gd name="adj" fmla="val 50000"/>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endParaRPr lang="en-US" sz="2500" b="1" dirty="0">
              <a:solidFill>
                <a:schemeClr val="bg1"/>
              </a:solidFill>
              <a:latin typeface="Arial"/>
              <a:cs typeface="Arial"/>
            </a:endParaRPr>
          </a:p>
        </p:txBody>
      </p:sp>
      <p:pic>
        <p:nvPicPr>
          <p:cNvPr id="8" name="Picture 7" descr="Plantwise Logo - white.eps"/>
          <p:cNvPicPr>
            <a:picLocks noChangeAspect="1"/>
          </p:cNvPicPr>
          <p:nvPr/>
        </p:nvPicPr>
        <p:blipFill rotWithShape="1">
          <a:blip r:embed="rId4"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Tree>
    <p:extLst>
      <p:ext uri="{BB962C8B-B14F-4D97-AF65-F5344CB8AC3E}">
        <p14:creationId xmlns:p14="http://schemas.microsoft.com/office/powerpoint/2010/main" val="252278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44703" y="429573"/>
            <a:ext cx="45976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FIND THE PROBLEM</a:t>
            </a:r>
            <a:endParaRPr lang="en-US" b="1" dirty="0">
              <a:solidFill>
                <a:schemeClr val="bg1"/>
              </a:solidFill>
              <a:latin typeface="Arial"/>
              <a:cs typeface="Arial"/>
            </a:endParaRPr>
          </a:p>
        </p:txBody>
      </p:sp>
      <p:pic>
        <p:nvPicPr>
          <p:cNvPr id="5" name="Picture 4" descr="Plantwise Logo - white.eps"/>
          <p:cNvPicPr>
            <a:picLocks noChangeAspect="1"/>
          </p:cNvPicPr>
          <p:nvPr/>
        </p:nvPicPr>
        <p:blipFill rotWithShape="1">
          <a:blip r:embed="rId3"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6" name="TextBox 5"/>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EXERCISE</a:t>
            </a:r>
            <a:endParaRPr lang="en-US" sz="650" b="1" dirty="0">
              <a:solidFill>
                <a:srgbClr val="FFFFFF"/>
              </a:solidFill>
            </a:endParaRPr>
          </a:p>
        </p:txBody>
      </p:sp>
    </p:spTree>
    <p:extLst>
      <p:ext uri="{BB962C8B-B14F-4D97-AF65-F5344CB8AC3E}">
        <p14:creationId xmlns:p14="http://schemas.microsoft.com/office/powerpoint/2010/main" val="4107608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bwMode="auto">
          <a:xfrm>
            <a:off x="2057400" y="514350"/>
            <a:ext cx="50673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44703" y="429573"/>
            <a:ext cx="4597603" cy="720000"/>
          </a:xfrm>
          <a:prstGeom prst="roundRect">
            <a:avLst>
              <a:gd name="adj" fmla="val 50000"/>
            </a:avLst>
          </a:prstGeom>
          <a:solidFill>
            <a:schemeClr val="accent1"/>
          </a:solidFill>
          <a:ln>
            <a:solidFill>
              <a:schemeClr val="accent1"/>
            </a:solidFill>
          </a:ln>
          <a:effectLst/>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r"/>
            <a:r>
              <a:rPr lang="en-US" b="1" dirty="0" smtClean="0">
                <a:solidFill>
                  <a:schemeClr val="bg1"/>
                </a:solidFill>
                <a:latin typeface="Arial"/>
                <a:cs typeface="Arial"/>
              </a:rPr>
              <a:t>FIND THE PROBLEM</a:t>
            </a:r>
            <a:endParaRPr lang="en-US" b="1" dirty="0">
              <a:solidFill>
                <a:schemeClr val="bg1"/>
              </a:solidFill>
              <a:latin typeface="Arial"/>
              <a:cs typeface="Arial"/>
            </a:endParaRPr>
          </a:p>
        </p:txBody>
      </p:sp>
      <p:pic>
        <p:nvPicPr>
          <p:cNvPr id="5" name="Picture 4" descr="Plantwise Logo - white.eps"/>
          <p:cNvPicPr>
            <a:picLocks noChangeAspect="1"/>
          </p:cNvPicPr>
          <p:nvPr/>
        </p:nvPicPr>
        <p:blipFill rotWithShape="1">
          <a:blip r:embed="rId3" cstate="screen">
            <a:extLst>
              <a:ext uri="{28A0092B-C50C-407E-A947-70E740481C1C}">
                <a14:useLocalDpi xmlns:a14="http://schemas.microsoft.com/office/drawing/2010/main"/>
              </a:ext>
            </a:extLst>
          </a:blip>
          <a:srcRect r="79693"/>
          <a:stretch/>
        </p:blipFill>
        <p:spPr>
          <a:xfrm>
            <a:off x="266400" y="514800"/>
            <a:ext cx="476007" cy="560314"/>
          </a:xfrm>
          <a:prstGeom prst="rect">
            <a:avLst/>
          </a:prstGeom>
        </p:spPr>
      </p:pic>
      <p:sp>
        <p:nvSpPr>
          <p:cNvPr id="7" name="TextBox 6"/>
          <p:cNvSpPr txBox="1"/>
          <p:nvPr/>
        </p:nvSpPr>
        <p:spPr>
          <a:xfrm>
            <a:off x="0" y="6618767"/>
            <a:ext cx="5302726" cy="192360"/>
          </a:xfrm>
          <a:prstGeom prst="rect">
            <a:avLst/>
          </a:prstGeom>
          <a:noFill/>
        </p:spPr>
        <p:txBody>
          <a:bodyPr wrap="square" rtlCol="0">
            <a:spAutoFit/>
          </a:bodyPr>
          <a:lstStyle/>
          <a:p>
            <a:r>
              <a:rPr lang="en-US" sz="650" b="1" dirty="0" smtClean="0">
                <a:solidFill>
                  <a:srgbClr val="FFFFFF"/>
                </a:solidFill>
              </a:rPr>
              <a:t>PLANTWISE TRAINING. MODULE 2: PLANT HEALTHCARE.  SAFE USE OF PESTICIDES : EXERCISE</a:t>
            </a:r>
            <a:endParaRPr lang="en-US" sz="650" b="1" dirty="0">
              <a:solidFill>
                <a:srgbClr val="FFFFFF"/>
              </a:solidFill>
            </a:endParaRPr>
          </a:p>
        </p:txBody>
      </p:sp>
    </p:spTree>
    <p:extLst>
      <p:ext uri="{BB962C8B-B14F-4D97-AF65-F5344CB8AC3E}">
        <p14:creationId xmlns:p14="http://schemas.microsoft.com/office/powerpoint/2010/main" val="3722563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plant doc training">
  <a:themeElements>
    <a:clrScheme name="CABI">
      <a:dk1>
        <a:srgbClr val="262626"/>
      </a:dk1>
      <a:lt1>
        <a:srgbClr val="FFFFFF"/>
      </a:lt1>
      <a:dk2>
        <a:srgbClr val="F58025"/>
      </a:dk2>
      <a:lt2>
        <a:srgbClr val="78BE20"/>
      </a:lt2>
      <a:accent1>
        <a:srgbClr val="419639"/>
      </a:accent1>
      <a:accent2>
        <a:srgbClr val="FCD116"/>
      </a:accent2>
      <a:accent3>
        <a:srgbClr val="EF2B2D"/>
      </a:accent3>
      <a:accent4>
        <a:srgbClr val="7C1C51"/>
      </a:accent4>
      <a:accent5>
        <a:srgbClr val="00337F"/>
      </a:accent5>
      <a:accent6>
        <a:srgbClr val="00B5D6"/>
      </a:accent6>
      <a:hlink>
        <a:srgbClr val="78BE20"/>
      </a:hlink>
      <a:folHlink>
        <a:srgbClr val="7F7F7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rgbClr val="474746"/>
        </a:solidFill>
        <a:ln>
          <a:noFill/>
        </a:ln>
        <a:effectLst/>
      </a:spPr>
      <a:bodyPr wrap="square" rtlCol="0" anchor="ctr" anchorCtr="0">
        <a:noAutofit/>
      </a:bodyPr>
      <a:lstStyle>
        <a:defPPr algn="r">
          <a:defRPr sz="2000" dirty="0" smtClean="0">
            <a:solidFill>
              <a:schemeClr val="bg1"/>
            </a:solidFill>
            <a:latin typeface="Arial"/>
            <a:cs typeface="Arial"/>
          </a:defRPr>
        </a:defPPr>
      </a:lstStyle>
      <a:style>
        <a:lnRef idx="1">
          <a:schemeClr val="accent3"/>
        </a:lnRef>
        <a:fillRef idx="3">
          <a:schemeClr val="accent3"/>
        </a:fillRef>
        <a:effectRef idx="2">
          <a:schemeClr val="accent3"/>
        </a:effectRef>
        <a:fontRef idx="minor">
          <a:schemeClr val="lt1"/>
        </a:fontRef>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PW Training" ma:contentTypeID="0x010100B73AEB2BC9FE5343B1F3C335A1578D94460100C9B0A33C28EB8F478DCB613248E7B0E9" ma:contentTypeVersion="3" ma:contentTypeDescription="" ma:contentTypeScope="" ma:versionID="560efb6fb4701b7cf7ec3290ae84e282">
  <xsd:schema xmlns:xsd="http://www.w3.org/2001/XMLSchema" xmlns:xs="http://www.w3.org/2001/XMLSchema" xmlns:p="http://schemas.microsoft.com/office/2006/metadata/properties" xmlns:ns2="0b29e85d-e4df-4a6d-ba7c-01bf11944fc3" targetNamespace="http://schemas.microsoft.com/office/2006/metadata/properties" ma:root="true" ma:fieldsID="32cdf96afa63b32b85feefba85a5f2d9" ns2:_="">
    <xsd:import namespace="0b29e85d-e4df-4a6d-ba7c-01bf11944fc3"/>
    <xsd:element name="properties">
      <xsd:complexType>
        <xsd:sequence>
          <xsd:element name="documentManagement">
            <xsd:complexType>
              <xsd:all>
                <xsd:element ref="ns2:Year" minOccurs="0"/>
                <xsd:element ref="ns2:a39783e76fd34e0db05cee3bdfe2363c" minOccurs="0"/>
                <xsd:element ref="ns2:TaxCatchAll" minOccurs="0"/>
                <xsd:element ref="ns2:TaxCatchAllLabel" minOccurs="0"/>
                <xsd:element ref="ns2:j8ca01f310ae42cc85caceba928ff8b8"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29e85d-e4df-4a6d-ba7c-01bf11944fc3" elementFormDefault="qualified">
    <xsd:import namespace="http://schemas.microsoft.com/office/2006/documentManagement/types"/>
    <xsd:import namespace="http://schemas.microsoft.com/office/infopath/2007/PartnerControls"/>
    <xsd:element name="Year" ma:index="8" nillable="true" ma:displayName="Year" ma:format="Dropdown" ma:internalName="Year">
      <xsd:simpleType>
        <xsd:restriction base="dms:Choice">
          <xsd:enumeration value="2010"/>
          <xsd:enumeration value="2011"/>
          <xsd:enumeration value="2012"/>
          <xsd:enumeration value="2013"/>
          <xsd:enumeration value="2014"/>
          <xsd:enumeration value="2015"/>
          <xsd:enumeration value="2016"/>
          <xsd:enumeration value="2017"/>
        </xsd:restriction>
      </xsd:simpleType>
    </xsd:element>
    <xsd:element name="a39783e76fd34e0db05cee3bdfe2363c" ma:index="9" nillable="true" ma:taxonomy="true" ma:internalName="a39783e76fd34e0db05cee3bdfe2363c" ma:taxonomyFieldName="Coursename" ma:displayName="Course name" ma:default="" ma:fieldId="{a39783e7-6fd3-4e0d-b05c-ee3bdfe2363c}" ma:sspId="d8dd7c1c-4333-446f-aac1-2085e198f311" ma:termSetId="d769028e-7ec6-420b-996c-b66827e95bc1"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4f1f6ac0-55d1-4311-9bbc-9accb20cd6a7}" ma:internalName="TaxCatchAll" ma:showField="CatchAllData" ma:web="af23c4b2-b0c6-4e41-8623-a75e72b7934e">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4f1f6ac0-55d1-4311-9bbc-9accb20cd6a7}" ma:internalName="TaxCatchAllLabel" ma:readOnly="true" ma:showField="CatchAllDataLabel" ma:web="af23c4b2-b0c6-4e41-8623-a75e72b7934e">
      <xsd:complexType>
        <xsd:complexContent>
          <xsd:extension base="dms:MultiChoiceLookup">
            <xsd:sequence>
              <xsd:element name="Value" type="dms:Lookup" maxOccurs="unbounded" minOccurs="0" nillable="true"/>
            </xsd:sequence>
          </xsd:extension>
        </xsd:complexContent>
      </xsd:complexType>
    </xsd:element>
    <xsd:element name="j8ca01f310ae42cc85caceba928ff8b8" ma:index="13" nillable="true" ma:taxonomy="true" ma:internalName="j8ca01f310ae42cc85caceba928ff8b8" ma:taxonomyFieldName="Materialtype" ma:displayName="Material type" ma:default="" ma:fieldId="{38ca01f3-10ae-42cc-85ca-ceba928ff8b8}" ma:sspId="d8dd7c1c-4333-446f-aac1-2085e198f311" ma:termSetId="017ae480-9dca-433c-a27a-1faeb59bd661"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d8dd7c1c-4333-446f-aac1-2085e198f311" ContentTypeId="0x010100B73AEB2BC9FE5343B1F3C335A1578D944601" PreviousValue="false"/>
</file>

<file path=customXml/item3.xml><?xml version="1.0" encoding="utf-8"?>
<p:properties xmlns:p="http://schemas.microsoft.com/office/2006/metadata/properties" xmlns:xsi="http://www.w3.org/2001/XMLSchema-instance" xmlns:pc="http://schemas.microsoft.com/office/infopath/2007/PartnerControls">
  <documentManagement>
    <a39783e76fd34e0db05cee3bdfe2363c xmlns="0b29e85d-e4df-4a6d-ba7c-01bf11944fc3">
      <Terms xmlns="http://schemas.microsoft.com/office/infopath/2007/PartnerControls">
        <TermInfo xmlns="http://schemas.microsoft.com/office/infopath/2007/PartnerControls">
          <TermName xmlns="http://schemas.microsoft.com/office/infopath/2007/PartnerControls">2.Plant healthcare</TermName>
          <TermId xmlns="http://schemas.microsoft.com/office/infopath/2007/PartnerControls">d78f8860-19fa-4d6d-8e69-65f40a211ba2</TermId>
        </TermInfo>
      </Terms>
    </a39783e76fd34e0db05cee3bdfe2363c>
    <j8ca01f310ae42cc85caceba928ff8b8 xmlns="0b29e85d-e4df-4a6d-ba7c-01bf11944fc3">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e698b867-af67-4a86-b173-54492d4dfb81</TermId>
        </TermInfo>
      </Terms>
    </j8ca01f310ae42cc85caceba928ff8b8>
    <Year xmlns="0b29e85d-e4df-4a6d-ba7c-01bf11944fc3">2012</Year>
    <TaxCatchAll xmlns="0b29e85d-e4df-4a6d-ba7c-01bf11944fc3">
      <Value>10</Value>
      <Value>13</Value>
    </TaxCatchAl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C4FE49-FE4E-44B0-A3DB-BC07FFB07DE9}"/>
</file>

<file path=customXml/itemProps2.xml><?xml version="1.0" encoding="utf-8"?>
<ds:datastoreItem xmlns:ds="http://schemas.openxmlformats.org/officeDocument/2006/customXml" ds:itemID="{C0D900EC-3A48-4A17-B5D4-519682B5D0D0}"/>
</file>

<file path=customXml/itemProps3.xml><?xml version="1.0" encoding="utf-8"?>
<ds:datastoreItem xmlns:ds="http://schemas.openxmlformats.org/officeDocument/2006/customXml" ds:itemID="{C57AF295-3D22-46D8-AA95-A8F0874CE392}"/>
</file>

<file path=customXml/itemProps4.xml><?xml version="1.0" encoding="utf-8"?>
<ds:datastoreItem xmlns:ds="http://schemas.openxmlformats.org/officeDocument/2006/customXml" ds:itemID="{FC90F3A8-C042-441E-947A-987C032A2197}"/>
</file>

<file path=docProps/app.xml><?xml version="1.0" encoding="utf-8"?>
<Properties xmlns="http://schemas.openxmlformats.org/officeDocument/2006/extended-properties" xmlns:vt="http://schemas.openxmlformats.org/officeDocument/2006/docPropsVTypes">
  <Template>plant doc training</Template>
  <TotalTime>2010</TotalTime>
  <Words>2013</Words>
  <Application>Microsoft Office PowerPoint</Application>
  <PresentationFormat>On-screen Show (4:3)</PresentationFormat>
  <Paragraphs>236</Paragraphs>
  <Slides>73</Slides>
  <Notes>49</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plant doc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CAB International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published Nov12</dc:title>
  <dc:creator>Gina Zeelie</dc:creator>
  <cp:lastModifiedBy>Philip Taylor</cp:lastModifiedBy>
  <cp:revision>43</cp:revision>
  <cp:lastPrinted>2012-03-14T14:12:22Z</cp:lastPrinted>
  <dcterms:created xsi:type="dcterms:W3CDTF">2012-04-03T12:49:34Z</dcterms:created>
  <dcterms:modified xsi:type="dcterms:W3CDTF">2015-03-10T14:02:11Z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0x010100B73AEB2BC9FE5343B1F3C335A1578D94460100C9B0A33C28EB8F478DCB613248E7B0E9</vt:lpwstr>
  </property>
  <property fmtid="{D5CDD505-2E9C-101B-9397-08002B2CF9AE}" pid="3" name="Coursename">
    <vt:lpwstr>10;#2.Plant healthcare|d78f8860-19fa-4d6d-8e69-65f40a211ba2</vt:lpwstr>
  </property>
  <property fmtid="{D5CDD505-2E9C-101B-9397-08002B2CF9AE}" pid="4" name="Materialtype">
    <vt:lpwstr>13;#Presentation|e698b867-af67-4a86-b173-54492d4dfb81</vt:lpwstr>
  </property>
</Properties>
</file>